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3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>
        <p:scale>
          <a:sx n="100" d="100"/>
          <a:sy n="100" d="100"/>
        </p:scale>
        <p:origin x="93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1196C-CDE0-4692-9072-30993B908D6B}" type="datetimeFigureOut">
              <a:rPr lang="en-ID" smtClean="0"/>
              <a:t>12/06/2023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1EBAC-DC30-411E-93E1-1EC7B02EB2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8060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0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0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323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73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1710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67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5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1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1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2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4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0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4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8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1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3EA5-3046-11CB-E3A4-EE11A664E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6295"/>
            <a:ext cx="8915399" cy="1556251"/>
          </a:xfrm>
        </p:spPr>
        <p:txBody>
          <a:bodyPr>
            <a:normAutofit fontScale="90000"/>
          </a:bodyPr>
          <a:lstStyle/>
          <a:p>
            <a:r>
              <a:rPr lang="en-US" dirty="0"/>
              <a:t>MSDM INTERNASIONAL</a:t>
            </a:r>
            <a:br>
              <a:rPr lang="en-US" dirty="0"/>
            </a:br>
            <a:r>
              <a:rPr lang="en-US" sz="2200" dirty="0"/>
              <a:t>DISAMPAIKAN OLEH :</a:t>
            </a:r>
            <a:br>
              <a:rPr lang="en-US" sz="2200" dirty="0"/>
            </a:br>
            <a:r>
              <a:rPr lang="en-US" sz="2200" dirty="0"/>
              <a:t>DR. ABDULLAH FATHONI, S.E., M.M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FB24A1-EDE3-B9CF-A6FA-CFC0D09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326105"/>
            <a:ext cx="8915399" cy="3545305"/>
          </a:xfrm>
        </p:spPr>
        <p:txBody>
          <a:bodyPr>
            <a:normAutofit/>
          </a:bodyPr>
          <a:lstStyle/>
          <a:p>
            <a:pPr algn="just"/>
            <a:r>
              <a:rPr lang="en-US" sz="4900" dirty="0" err="1"/>
              <a:t>Buku</a:t>
            </a:r>
            <a:r>
              <a:rPr lang="en-US" sz="4900" dirty="0"/>
              <a:t> </a:t>
            </a:r>
            <a:r>
              <a:rPr lang="en-US" sz="4900" dirty="0" err="1"/>
              <a:t>Referensi</a:t>
            </a:r>
            <a:r>
              <a:rPr lang="en-US" sz="4900" dirty="0"/>
              <a:t> :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Dr. </a:t>
            </a:r>
            <a:r>
              <a:rPr lang="en-US" sz="2000" dirty="0" err="1"/>
              <a:t>Desy</a:t>
            </a:r>
            <a:r>
              <a:rPr lang="en-US" sz="2000" dirty="0"/>
              <a:t> </a:t>
            </a:r>
            <a:r>
              <a:rPr lang="en-US" sz="2000" dirty="0" err="1"/>
              <a:t>Mardianty</a:t>
            </a:r>
            <a:r>
              <a:rPr lang="en-US" sz="2000" dirty="0"/>
              <a:t>, S.E., M.M</a:t>
            </a:r>
          </a:p>
          <a:p>
            <a:pPr algn="just"/>
            <a:r>
              <a:rPr lang="en-US" sz="2000" dirty="0"/>
              <a:t>	“MSDM – </a:t>
            </a:r>
            <a:r>
              <a:rPr lang="en-US" sz="2000" dirty="0" err="1"/>
              <a:t>Internasional</a:t>
            </a:r>
            <a:r>
              <a:rPr lang="en-US" sz="2000" dirty="0"/>
              <a:t>”</a:t>
            </a:r>
          </a:p>
          <a:p>
            <a:pPr algn="just"/>
            <a:r>
              <a:rPr lang="en-US" sz="2000" dirty="0"/>
              <a:t>	</a:t>
            </a:r>
            <a:r>
              <a:rPr lang="en-US" sz="2000" dirty="0" err="1"/>
              <a:t>Penerbit</a:t>
            </a:r>
            <a:r>
              <a:rPr lang="en-US" sz="2000" dirty="0"/>
              <a:t> : </a:t>
            </a:r>
            <a:r>
              <a:rPr lang="en-US" sz="2000" dirty="0" err="1"/>
              <a:t>Rajawali</a:t>
            </a:r>
            <a:r>
              <a:rPr lang="en-US" sz="2000" dirty="0"/>
              <a:t> Pers, Depok – 2023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sz="2000" dirty="0"/>
              <a:t>Dr. Abdullah </a:t>
            </a:r>
            <a:r>
              <a:rPr lang="en-US" sz="2000" dirty="0" err="1"/>
              <a:t>Fathoni</a:t>
            </a:r>
            <a:r>
              <a:rPr lang="en-US" sz="2000" dirty="0"/>
              <a:t>, S.E., M.M</a:t>
            </a:r>
          </a:p>
          <a:p>
            <a:pPr algn="just"/>
            <a:r>
              <a:rPr lang="en-US" sz="2000" dirty="0"/>
              <a:t>	“Etika </a:t>
            </a:r>
            <a:r>
              <a:rPr lang="en-US" sz="2000" dirty="0" err="1"/>
              <a:t>Bisnis</a:t>
            </a:r>
            <a:r>
              <a:rPr lang="en-US" sz="2000" dirty="0"/>
              <a:t> Syariah -  Bank, </a:t>
            </a:r>
            <a:r>
              <a:rPr lang="en-US" sz="2000" dirty="0" err="1"/>
              <a:t>Koperasi</a:t>
            </a:r>
            <a:r>
              <a:rPr lang="en-US" sz="2000" dirty="0"/>
              <a:t> dan BMT”</a:t>
            </a:r>
          </a:p>
          <a:p>
            <a:pPr algn="just"/>
            <a:r>
              <a:rPr lang="en-US" sz="2000" dirty="0"/>
              <a:t>	</a:t>
            </a:r>
            <a:r>
              <a:rPr lang="en-US" sz="2000" dirty="0" err="1"/>
              <a:t>Penerbit</a:t>
            </a:r>
            <a:r>
              <a:rPr lang="en-US" sz="2000" dirty="0"/>
              <a:t> : Yayasan Nur </a:t>
            </a:r>
            <a:r>
              <a:rPr lang="en-US" sz="2000" dirty="0" err="1"/>
              <a:t>Azza</a:t>
            </a:r>
            <a:r>
              <a:rPr lang="en-US" sz="2000" dirty="0"/>
              <a:t> Lestari, Jakarta 2022</a:t>
            </a:r>
          </a:p>
        </p:txBody>
      </p:sp>
    </p:spTree>
    <p:extLst>
      <p:ext uri="{BB962C8B-B14F-4D97-AF65-F5344CB8AC3E}">
        <p14:creationId xmlns:p14="http://schemas.microsoft.com/office/powerpoint/2010/main" val="111063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71305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Hubungan</a:t>
            </a:r>
            <a:r>
              <a:rPr lang="en-US" sz="4400" dirty="0"/>
              <a:t> </a:t>
            </a:r>
            <a:r>
              <a:rPr lang="en-US" sz="4400" dirty="0" err="1"/>
              <a:t>Diplomatik</a:t>
            </a:r>
            <a:endParaRPr lang="en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805341"/>
            <a:ext cx="9293631" cy="5993935"/>
          </a:xfrm>
        </p:spPr>
        <p:txBody>
          <a:bodyPr>
            <a:noAutofit/>
          </a:bodyPr>
          <a:lstStyle/>
          <a:p>
            <a:pPr algn="just"/>
            <a:r>
              <a:rPr lang="en-US" sz="1500" dirty="0" err="1"/>
              <a:t>Uraian</a:t>
            </a:r>
            <a:r>
              <a:rPr lang="en-US" sz="15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1500" dirty="0"/>
              <a:t>Diplomat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1500" dirty="0" err="1"/>
              <a:t>Intelijen</a:t>
            </a:r>
            <a:r>
              <a:rPr lang="en-US" sz="1500" dirty="0"/>
              <a:t> Ekonomi</a:t>
            </a:r>
            <a:endParaRPr lang="en-ID" sz="1500" dirty="0"/>
          </a:p>
          <a:p>
            <a:pPr algn="just"/>
            <a:r>
              <a:rPr lang="en-US" sz="1500" dirty="0" err="1"/>
              <a:t>Penjelasan</a:t>
            </a:r>
            <a:endParaRPr lang="en-US" sz="15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/>
              <a:t>Salah </a:t>
            </a:r>
            <a:r>
              <a:rPr lang="en-ID" sz="1500" dirty="0" err="1"/>
              <a:t>satu</a:t>
            </a:r>
            <a:r>
              <a:rPr lang="en-ID" sz="1500" dirty="0"/>
              <a:t> </a:t>
            </a:r>
            <a:r>
              <a:rPr lang="en-ID" sz="1500" dirty="0" err="1"/>
              <a:t>syarat</a:t>
            </a:r>
            <a:r>
              <a:rPr lang="en-ID" sz="1500" dirty="0"/>
              <a:t> </a:t>
            </a:r>
            <a:r>
              <a:rPr lang="en-ID" sz="1500" dirty="0" err="1"/>
              <a:t>berdirinya</a:t>
            </a:r>
            <a:r>
              <a:rPr lang="en-ID" sz="1500" dirty="0"/>
              <a:t> </a:t>
            </a:r>
            <a:r>
              <a:rPr lang="en-ID" sz="1500" dirty="0" err="1"/>
              <a:t>suatu</a:t>
            </a:r>
            <a:r>
              <a:rPr lang="en-ID" sz="1500" dirty="0"/>
              <a:t> negara </a:t>
            </a:r>
            <a:r>
              <a:rPr lang="en-ID" sz="1500" dirty="0" err="1"/>
              <a:t>adalah</a:t>
            </a:r>
            <a:r>
              <a:rPr lang="en-ID" sz="1500" dirty="0"/>
              <a:t> </a:t>
            </a:r>
            <a:r>
              <a:rPr lang="en-ID" sz="1500" dirty="0" err="1"/>
              <a:t>pengakuan</a:t>
            </a:r>
            <a:r>
              <a:rPr lang="en-ID" sz="1500" dirty="0"/>
              <a:t> </a:t>
            </a:r>
            <a:r>
              <a:rPr lang="en-ID" sz="1500" dirty="0" err="1"/>
              <a:t>dari</a:t>
            </a:r>
            <a:r>
              <a:rPr lang="en-ID" sz="1500" dirty="0"/>
              <a:t> negara lain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/>
              <a:t>Duta </a:t>
            </a:r>
            <a:r>
              <a:rPr lang="en-ID" sz="1500" dirty="0" err="1"/>
              <a:t>besar</a:t>
            </a:r>
            <a:r>
              <a:rPr lang="en-ID" sz="1500" dirty="0"/>
              <a:t> </a:t>
            </a:r>
            <a:r>
              <a:rPr lang="en-ID" sz="1500" dirty="0" err="1"/>
              <a:t>adalah</a:t>
            </a:r>
            <a:r>
              <a:rPr lang="en-ID" sz="1500" dirty="0"/>
              <a:t> </a:t>
            </a:r>
            <a:r>
              <a:rPr lang="en-ID" sz="1500" dirty="0" err="1"/>
              <a:t>bentuk</a:t>
            </a:r>
            <a:r>
              <a:rPr lang="en-ID" sz="1500" dirty="0"/>
              <a:t> </a:t>
            </a:r>
            <a:r>
              <a:rPr lang="en-ID" sz="1500" dirty="0" err="1"/>
              <a:t>nyatanya</a:t>
            </a: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/>
              <a:t>Diplomat </a:t>
            </a:r>
            <a:r>
              <a:rPr lang="en-ID" sz="1500" dirty="0" err="1"/>
              <a:t>adalah</a:t>
            </a:r>
            <a:r>
              <a:rPr lang="en-ID" sz="1500" dirty="0"/>
              <a:t> </a:t>
            </a:r>
            <a:r>
              <a:rPr lang="en-ID" sz="1500" dirty="0" err="1"/>
              <a:t>bagian</a:t>
            </a:r>
            <a:r>
              <a:rPr lang="en-ID" sz="1500" dirty="0"/>
              <a:t> </a:t>
            </a:r>
            <a:r>
              <a:rPr lang="en-ID" sz="1500" dirty="0" err="1"/>
              <a:t>dari</a:t>
            </a:r>
            <a:r>
              <a:rPr lang="en-ID" sz="1500" dirty="0"/>
              <a:t> </a:t>
            </a:r>
            <a:r>
              <a:rPr lang="en-ID" sz="1500" dirty="0" err="1"/>
              <a:t>kedutaan</a:t>
            </a:r>
            <a:r>
              <a:rPr lang="en-ID" sz="1500" dirty="0"/>
              <a:t> </a:t>
            </a:r>
            <a:r>
              <a:rPr lang="en-ID" sz="1500" dirty="0" err="1"/>
              <a:t>besar</a:t>
            </a:r>
            <a:r>
              <a:rPr lang="en-ID" sz="1500" dirty="0"/>
              <a:t> </a:t>
            </a:r>
            <a:r>
              <a:rPr lang="en-ID" sz="1500" dirty="0" err="1"/>
              <a:t>secara</a:t>
            </a:r>
            <a:r>
              <a:rPr lang="en-ID" sz="1500" dirty="0"/>
              <a:t> </a:t>
            </a:r>
            <a:r>
              <a:rPr lang="en-ID" sz="1500" dirty="0" err="1"/>
              <a:t>kelembagaan</a:t>
            </a: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 err="1"/>
              <a:t>Intelijen</a:t>
            </a:r>
            <a:r>
              <a:rPr lang="en-ID" sz="1500" dirty="0"/>
              <a:t> </a:t>
            </a:r>
            <a:r>
              <a:rPr lang="en-ID" sz="1500" dirty="0" err="1"/>
              <a:t>ekonomi</a:t>
            </a:r>
            <a:r>
              <a:rPr lang="en-ID" sz="1500" dirty="0"/>
              <a:t> </a:t>
            </a:r>
            <a:r>
              <a:rPr lang="en-ID" sz="1500" dirty="0" err="1"/>
              <a:t>merupakan</a:t>
            </a:r>
            <a:r>
              <a:rPr lang="en-ID" sz="1500" dirty="0"/>
              <a:t> </a:t>
            </a:r>
            <a:r>
              <a:rPr lang="en-ID" sz="1500" dirty="0" err="1"/>
              <a:t>bagian</a:t>
            </a:r>
            <a:r>
              <a:rPr lang="en-ID" sz="1500" dirty="0"/>
              <a:t> </a:t>
            </a:r>
            <a:r>
              <a:rPr lang="en-ID" sz="1500" dirty="0" err="1"/>
              <a:t>dari</a:t>
            </a:r>
            <a:r>
              <a:rPr lang="en-ID" sz="1500"/>
              <a:t> diplomat </a:t>
            </a:r>
            <a:r>
              <a:rPr lang="en-ID" sz="1500" dirty="0" err="1"/>
              <a:t>sebagai</a:t>
            </a:r>
            <a:r>
              <a:rPr lang="en-ID" sz="1500" dirty="0"/>
              <a:t> </a:t>
            </a:r>
            <a:r>
              <a:rPr lang="en-ID" sz="1500" dirty="0" err="1"/>
              <a:t>fungsi</a:t>
            </a:r>
            <a:r>
              <a:rPr lang="en-ID" sz="1500" dirty="0"/>
              <a:t> </a:t>
            </a:r>
            <a:r>
              <a:rPr lang="en-ID" sz="1500" dirty="0" err="1"/>
              <a:t>intelijen</a:t>
            </a:r>
            <a:r>
              <a:rPr lang="en-ID" sz="1500" dirty="0"/>
              <a:t> </a:t>
            </a:r>
            <a:r>
              <a:rPr lang="en-ID" sz="1500" dirty="0" err="1"/>
              <a:t>terbuka</a:t>
            </a:r>
            <a:r>
              <a:rPr lang="en-ID" sz="1500" dirty="0"/>
              <a:t> </a:t>
            </a:r>
            <a:r>
              <a:rPr lang="en-ID" sz="1500" dirty="0" err="1"/>
              <a:t>antar</a:t>
            </a:r>
            <a:r>
              <a:rPr lang="en-ID" sz="1500" dirty="0"/>
              <a:t> negara </a:t>
            </a:r>
            <a:r>
              <a:rPr lang="en-ID" sz="1500" dirty="0" err="1"/>
              <a:t>yaitu</a:t>
            </a:r>
            <a:r>
              <a:rPr lang="en-ID" sz="1500" dirty="0"/>
              <a:t> </a:t>
            </a:r>
            <a:r>
              <a:rPr lang="en-ID" sz="1500" dirty="0" err="1"/>
              <a:t>atase</a:t>
            </a:r>
            <a:r>
              <a:rPr lang="en-ID" sz="1500" dirty="0"/>
              <a:t> </a:t>
            </a:r>
            <a:r>
              <a:rPr lang="en-ID" sz="1500" dirty="0" err="1"/>
              <a:t>pertahanan</a:t>
            </a:r>
            <a:r>
              <a:rPr lang="en-ID" sz="1500" dirty="0"/>
              <a:t> </a:t>
            </a:r>
            <a:r>
              <a:rPr lang="en-ID" sz="1500" dirty="0" err="1"/>
              <a:t>atau</a:t>
            </a:r>
            <a:r>
              <a:rPr lang="en-ID" sz="1500" dirty="0"/>
              <a:t> </a:t>
            </a:r>
            <a:r>
              <a:rPr lang="en-ID" sz="1500" dirty="0" err="1"/>
              <a:t>disingkat</a:t>
            </a:r>
            <a:r>
              <a:rPr lang="en-ID" sz="1500" dirty="0"/>
              <a:t> “ATHAN”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/>
              <a:t>MSDM – </a:t>
            </a:r>
            <a:r>
              <a:rPr lang="en-ID" sz="1500" dirty="0" err="1"/>
              <a:t>Internasional</a:t>
            </a:r>
            <a:r>
              <a:rPr lang="en-ID" sz="1500" dirty="0"/>
              <a:t> pada </a:t>
            </a:r>
            <a:r>
              <a:rPr lang="en-ID" sz="1500" dirty="0" err="1"/>
              <a:t>kedutaan</a:t>
            </a:r>
            <a:r>
              <a:rPr lang="en-ID" sz="1500" dirty="0"/>
              <a:t> </a:t>
            </a:r>
            <a:r>
              <a:rPr lang="en-ID" sz="1500" dirty="0" err="1"/>
              <a:t>dapat</a:t>
            </a:r>
            <a:r>
              <a:rPr lang="en-ID" sz="1500" dirty="0"/>
              <a:t> </a:t>
            </a:r>
            <a:r>
              <a:rPr lang="en-ID" sz="1500" dirty="0" err="1"/>
              <a:t>berbentuk</a:t>
            </a:r>
            <a:r>
              <a:rPr lang="en-ID" sz="1500" dirty="0"/>
              <a:t> :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500" dirty="0" err="1"/>
              <a:t>Atase</a:t>
            </a:r>
            <a:r>
              <a:rPr lang="en-ID" sz="1500" dirty="0"/>
              <a:t> </a:t>
            </a:r>
            <a:r>
              <a:rPr lang="en-ID" sz="1500" dirty="0" err="1"/>
              <a:t>perdagangan</a:t>
            </a:r>
            <a:endParaRPr lang="en-ID" sz="15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500" dirty="0" err="1"/>
              <a:t>Atase</a:t>
            </a:r>
            <a:r>
              <a:rPr lang="en-ID" sz="1500" dirty="0"/>
              <a:t> Pendidikan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500" dirty="0" err="1"/>
              <a:t>Atase</a:t>
            </a:r>
            <a:r>
              <a:rPr lang="en-ID" sz="1500" dirty="0"/>
              <a:t> </a:t>
            </a:r>
            <a:r>
              <a:rPr lang="en-ID" sz="1500" dirty="0" err="1"/>
              <a:t>budaya</a:t>
            </a:r>
            <a:endParaRPr lang="en-ID" sz="15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500" dirty="0" err="1"/>
              <a:t>Dll</a:t>
            </a: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 err="1"/>
              <a:t>Artinya</a:t>
            </a:r>
            <a:r>
              <a:rPr lang="en-ID" sz="1500" dirty="0"/>
              <a:t> MSDM – </a:t>
            </a:r>
            <a:r>
              <a:rPr lang="en-ID" sz="1500" dirty="0" err="1"/>
              <a:t>Internasional</a:t>
            </a:r>
            <a:r>
              <a:rPr lang="en-ID" sz="1500" dirty="0"/>
              <a:t> </a:t>
            </a:r>
            <a:r>
              <a:rPr lang="en-ID" sz="1500" dirty="0" err="1"/>
              <a:t>secara</a:t>
            </a:r>
            <a:r>
              <a:rPr lang="en-ID" sz="1500" dirty="0"/>
              <a:t> </a:t>
            </a:r>
            <a:r>
              <a:rPr lang="en-ID" sz="1500" dirty="0" err="1"/>
              <a:t>operasional</a:t>
            </a:r>
            <a:r>
              <a:rPr lang="en-ID" sz="1500" dirty="0"/>
              <a:t> </a:t>
            </a:r>
            <a:r>
              <a:rPr lang="en-ID" sz="1500" dirty="0" err="1"/>
              <a:t>bisa</a:t>
            </a:r>
            <a:r>
              <a:rPr lang="en-ID" sz="1500" dirty="0"/>
              <a:t> </a:t>
            </a:r>
            <a:r>
              <a:rPr lang="en-ID" sz="1500" dirty="0" err="1"/>
              <a:t>ditempatkan</a:t>
            </a:r>
            <a:r>
              <a:rPr lang="en-ID" sz="1500" dirty="0"/>
              <a:t> pada </a:t>
            </a:r>
            <a:r>
              <a:rPr lang="en-ID" sz="1500" dirty="0" err="1"/>
              <a:t>perusahaan</a:t>
            </a:r>
            <a:r>
              <a:rPr lang="en-ID" sz="1500" dirty="0"/>
              <a:t> </a:t>
            </a:r>
            <a:r>
              <a:rPr lang="en-ID" sz="1500" dirty="0" err="1"/>
              <a:t>internasional</a:t>
            </a:r>
            <a:r>
              <a:rPr lang="en-ID" sz="1500" dirty="0"/>
              <a:t> dan Lembaga </a:t>
            </a:r>
            <a:r>
              <a:rPr lang="en-ID" sz="1500" dirty="0" err="1"/>
              <a:t>pemerintahan</a:t>
            </a: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500" dirty="0" err="1"/>
              <a:t>Hubungan</a:t>
            </a:r>
            <a:r>
              <a:rPr lang="en-ID" sz="1500" dirty="0"/>
              <a:t> diplomatic </a:t>
            </a:r>
            <a:r>
              <a:rPr lang="en-ID" sz="1500" dirty="0" err="1"/>
              <a:t>mutlak</a:t>
            </a:r>
            <a:r>
              <a:rPr lang="en-ID" sz="1500" dirty="0"/>
              <a:t> </a:t>
            </a:r>
            <a:r>
              <a:rPr lang="en-ID" sz="1500" dirty="0" err="1"/>
              <a:t>diperlukan</a:t>
            </a:r>
            <a:r>
              <a:rPr lang="en-ID" sz="1500" dirty="0"/>
              <a:t> pada </a:t>
            </a:r>
            <a:r>
              <a:rPr lang="en-ID" sz="1500" dirty="0" err="1"/>
              <a:t>konteks</a:t>
            </a:r>
            <a:r>
              <a:rPr lang="en-ID" sz="1500" dirty="0"/>
              <a:t> MSDM – </a:t>
            </a:r>
            <a:r>
              <a:rPr lang="en-ID" sz="1500" dirty="0" err="1"/>
              <a:t>Internasional</a:t>
            </a:r>
            <a:r>
              <a:rPr lang="en-ID" sz="1500" dirty="0"/>
              <a:t> </a:t>
            </a:r>
            <a:r>
              <a:rPr lang="en-ID" sz="1500" dirty="0" err="1"/>
              <a:t>untuk</a:t>
            </a:r>
            <a:r>
              <a:rPr lang="en-ID" sz="1500" dirty="0"/>
              <a:t> </a:t>
            </a:r>
            <a:r>
              <a:rPr lang="en-ID" sz="1500" dirty="0" err="1"/>
              <a:t>menjalin</a:t>
            </a:r>
            <a:r>
              <a:rPr lang="en-ID" sz="1500" dirty="0"/>
              <a:t> Kerjasama </a:t>
            </a:r>
            <a:r>
              <a:rPr lang="en-ID" sz="1500" dirty="0" err="1"/>
              <a:t>antar</a:t>
            </a:r>
            <a:r>
              <a:rPr lang="en-ID" sz="1500" dirty="0"/>
              <a:t> negara</a:t>
            </a:r>
          </a:p>
          <a:p>
            <a:pPr marL="457200" lvl="1" indent="0" algn="just">
              <a:buNone/>
            </a:pPr>
            <a:endParaRPr lang="en-ID" sz="1400" dirty="0"/>
          </a:p>
          <a:p>
            <a:pPr marL="800100" lvl="1" indent="-342900" algn="just">
              <a:buFont typeface="+mj-lt"/>
              <a:buAutoNum type="alphaLcPeriod"/>
            </a:pP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endParaRPr lang="en-ID" sz="1600" dirty="0"/>
          </a:p>
          <a:p>
            <a:pPr marL="800100" lvl="1" indent="-342900" algn="just">
              <a:buFont typeface="+mj-lt"/>
              <a:buAutoNum type="alphaLcPeriod"/>
            </a:pPr>
            <a:endParaRPr lang="en-ID" sz="14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54934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71305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/>
              <a:t>Kompetensi</a:t>
            </a:r>
            <a:r>
              <a:rPr lang="en-US" sz="4000" dirty="0"/>
              <a:t> MSDM - INTERNASIONAL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805341"/>
            <a:ext cx="9293631" cy="5993935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/>
              <a:t>Pendidikan dan Skill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Standar</a:t>
            </a:r>
            <a:r>
              <a:rPr lang="en-ID" sz="2000" dirty="0"/>
              <a:t> dan </a:t>
            </a:r>
            <a:r>
              <a:rPr lang="en-ID" sz="2000" dirty="0" err="1"/>
              <a:t>kompetensi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kualitas</a:t>
            </a:r>
            <a:r>
              <a:rPr lang="en-ID" sz="2000" dirty="0"/>
              <a:t> </a:t>
            </a:r>
            <a:r>
              <a:rPr lang="en-ID" sz="2000" dirty="0" err="1"/>
              <a:t>kerja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Output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kinerja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diukur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target yang </a:t>
            </a:r>
            <a:r>
              <a:rPr lang="en-ID" sz="2000" dirty="0" err="1"/>
              <a:t>telah</a:t>
            </a:r>
            <a:r>
              <a:rPr lang="en-ID" sz="2000" dirty="0"/>
              <a:t> </a:t>
            </a:r>
            <a:r>
              <a:rPr lang="en-ID" sz="2000" dirty="0" err="1"/>
              <a:t>ditetapkan</a:t>
            </a:r>
            <a:r>
              <a:rPr lang="en-ID" sz="2000" dirty="0"/>
              <a:t> oleh </a:t>
            </a:r>
            <a:r>
              <a:rPr lang="en-ID" sz="2000" dirty="0" err="1"/>
              <a:t>perusahaan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Tingkat Pendidikan dan skill </a:t>
            </a:r>
            <a:r>
              <a:rPr lang="en-ID" sz="2000" dirty="0" err="1"/>
              <a:t>berbanding</a:t>
            </a:r>
            <a:r>
              <a:rPr lang="en-ID" sz="2000" dirty="0"/>
              <a:t> </a:t>
            </a:r>
            <a:r>
              <a:rPr lang="en-ID" sz="2000" dirty="0" err="1"/>
              <a:t>lurus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kinerja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MSDM – </a:t>
            </a:r>
            <a:r>
              <a:rPr lang="en-ID" sz="2000" dirty="0" err="1"/>
              <a:t>Internasional</a:t>
            </a:r>
            <a:r>
              <a:rPr lang="en-ID" sz="2000" dirty="0"/>
              <a:t> yang </a:t>
            </a:r>
            <a:r>
              <a:rPr lang="en-ID" sz="2000" dirty="0" err="1"/>
              <a:t>mempunyai</a:t>
            </a:r>
            <a:r>
              <a:rPr lang="en-ID" sz="2000" dirty="0"/>
              <a:t> </a:t>
            </a:r>
            <a:r>
              <a:rPr lang="en-ID" sz="2000" dirty="0" err="1"/>
              <a:t>pengalaman</a:t>
            </a:r>
            <a:r>
              <a:rPr lang="en-ID" sz="2000" dirty="0"/>
              <a:t> </a:t>
            </a:r>
            <a:r>
              <a:rPr lang="en-ID" sz="2000" dirty="0" err="1"/>
              <a:t>luas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mudah</a:t>
            </a:r>
            <a:r>
              <a:rPr lang="en-ID" sz="2000" dirty="0"/>
              <a:t> </a:t>
            </a:r>
            <a:r>
              <a:rPr lang="en-ID" sz="2000" dirty="0" err="1"/>
              <a:t>menyelesaikan</a:t>
            </a:r>
            <a:r>
              <a:rPr lang="en-ID" sz="2000" dirty="0"/>
              <a:t> </a:t>
            </a:r>
            <a:r>
              <a:rPr lang="en-ID" sz="2000" dirty="0" err="1"/>
              <a:t>permasalahan</a:t>
            </a:r>
            <a:r>
              <a:rPr lang="en-ID" sz="2000" dirty="0"/>
              <a:t> di </a:t>
            </a:r>
            <a:r>
              <a:rPr lang="en-ID" sz="2000" dirty="0" err="1"/>
              <a:t>lapangan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Kompetensi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diukur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sertifikasi</a:t>
            </a:r>
            <a:r>
              <a:rPr lang="en-ID" sz="2000" dirty="0"/>
              <a:t> </a:t>
            </a:r>
            <a:r>
              <a:rPr lang="en-ID" sz="2000" dirty="0" err="1"/>
              <a:t>profesi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SDM yang </a:t>
            </a:r>
            <a:r>
              <a:rPr lang="en-ID" sz="2000" dirty="0" err="1"/>
              <a:t>mempunyai</a:t>
            </a:r>
            <a:r>
              <a:rPr lang="en-ID" sz="2000" dirty="0"/>
              <a:t> </a:t>
            </a:r>
            <a:r>
              <a:rPr lang="en-ID" sz="2000" dirty="0" err="1"/>
              <a:t>kompetensi</a:t>
            </a:r>
            <a:r>
              <a:rPr lang="en-ID" sz="2000" dirty="0"/>
              <a:t> </a:t>
            </a:r>
            <a:r>
              <a:rPr lang="en-ID" sz="2000" dirty="0" err="1"/>
              <a:t>baik</a:t>
            </a:r>
            <a:r>
              <a:rPr lang="en-ID" sz="2000" dirty="0"/>
              <a:t> </a:t>
            </a:r>
            <a:r>
              <a:rPr lang="en-ID" sz="2000" dirty="0" err="1"/>
              <a:t>maka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mendapatkan</a:t>
            </a:r>
            <a:r>
              <a:rPr lang="en-ID" sz="2000" dirty="0"/>
              <a:t> </a:t>
            </a:r>
            <a:r>
              <a:rPr lang="en-ID" sz="2000" dirty="0" err="1"/>
              <a:t>jabatan</a:t>
            </a:r>
            <a:r>
              <a:rPr lang="en-ID" sz="2000" dirty="0"/>
              <a:t> yang </a:t>
            </a:r>
            <a:r>
              <a:rPr lang="en-ID" sz="2000" dirty="0" err="1"/>
              <a:t>baik</a:t>
            </a:r>
            <a:r>
              <a:rPr lang="en-ID" sz="2000" dirty="0"/>
              <a:t> dan </a:t>
            </a:r>
            <a:r>
              <a:rPr lang="en-ID" sz="2000" dirty="0" err="1"/>
              <a:t>kompensasi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gaji</a:t>
            </a:r>
            <a:r>
              <a:rPr lang="en-ID" sz="2000" dirty="0"/>
              <a:t> yang </a:t>
            </a:r>
            <a:r>
              <a:rPr lang="en-ID" sz="2000" dirty="0" err="1"/>
              <a:t>baik</a:t>
            </a:r>
            <a:r>
              <a:rPr lang="en-ID" sz="2000" dirty="0"/>
              <a:t> pula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Kompetensi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keunggulan</a:t>
            </a:r>
            <a:r>
              <a:rPr lang="en-ID" sz="2000" dirty="0"/>
              <a:t> </a:t>
            </a:r>
            <a:r>
              <a:rPr lang="en-ID" sz="2000" dirty="0" err="1"/>
              <a:t>kompetitif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457200" lvl="1" indent="0" algn="just">
              <a:buNone/>
            </a:pPr>
            <a:endParaRPr lang="en-ID" sz="1400" dirty="0"/>
          </a:p>
          <a:p>
            <a:pPr marL="800100" lvl="1" indent="-342900" algn="just">
              <a:buFont typeface="+mj-lt"/>
              <a:buAutoNum type="alphaLcPeriod"/>
            </a:pP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endParaRPr lang="en-ID" sz="1600" dirty="0"/>
          </a:p>
          <a:p>
            <a:pPr marL="800100" lvl="1" indent="-342900" algn="just">
              <a:buFont typeface="+mj-lt"/>
              <a:buAutoNum type="alphaLcPeriod"/>
            </a:pPr>
            <a:endParaRPr lang="en-ID" sz="14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48135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675313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Model </a:t>
            </a:r>
            <a:r>
              <a:rPr lang="en-US" sz="3200" dirty="0" err="1"/>
              <a:t>Pengembangan</a:t>
            </a:r>
            <a:r>
              <a:rPr lang="en-US" sz="3200" dirty="0"/>
              <a:t> MSDM - INTERNASIONAL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2139192"/>
            <a:ext cx="9293631" cy="3514989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/>
              <a:t>Modal </a:t>
            </a:r>
            <a:r>
              <a:rPr lang="en-US" sz="2000" dirty="0" err="1"/>
              <a:t>Tradisional</a:t>
            </a:r>
            <a:endParaRPr lang="en-US" sz="2000" dirty="0"/>
          </a:p>
          <a:p>
            <a:pPr lvl="1" indent="-342900" algn="just">
              <a:buFont typeface="+mj-lt"/>
              <a:buAutoNum type="alphaLcPeriod"/>
            </a:pPr>
            <a:r>
              <a:rPr lang="en-US" sz="2000" dirty="0"/>
              <a:t>Modal </a:t>
            </a:r>
            <a:r>
              <a:rPr lang="en-US" sz="2000" dirty="0" err="1"/>
              <a:t>Kontemporer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Model </a:t>
            </a:r>
            <a:r>
              <a:rPr lang="en-ID" sz="2000" dirty="0" err="1"/>
              <a:t>Tradisional</a:t>
            </a:r>
            <a:r>
              <a:rPr lang="en-ID" sz="2000" dirty="0"/>
              <a:t> </a:t>
            </a:r>
            <a:r>
              <a:rPr lang="en-ID" sz="2000" dirty="0" err="1"/>
              <a:t>memposisikan</a:t>
            </a:r>
            <a:r>
              <a:rPr lang="en-ID" sz="2000" dirty="0"/>
              <a:t> SDM </a:t>
            </a:r>
            <a:r>
              <a:rPr lang="en-ID" sz="2000" dirty="0" err="1"/>
              <a:t>Internasional</a:t>
            </a:r>
            <a:r>
              <a:rPr lang="en-ID" sz="2000" dirty="0"/>
              <a:t> pada </a:t>
            </a:r>
            <a:r>
              <a:rPr lang="en-ID" sz="2000" dirty="0" err="1"/>
              <a:t>posisi</a:t>
            </a:r>
            <a:r>
              <a:rPr lang="en-ID" sz="2000" dirty="0"/>
              <a:t> statis yang </a:t>
            </a:r>
            <a:r>
              <a:rPr lang="en-ID" sz="2000" dirty="0" err="1"/>
              <a:t>berdiam</a:t>
            </a:r>
            <a:r>
              <a:rPr lang="en-ID" sz="2000" dirty="0"/>
              <a:t> di negara </a:t>
            </a:r>
            <a:r>
              <a:rPr lang="en-ID" sz="2000" dirty="0" err="1"/>
              <a:t>tertentu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Modal </a:t>
            </a:r>
            <a:r>
              <a:rPr lang="en-ID" sz="2000" dirty="0" err="1"/>
              <a:t>kontemporer</a:t>
            </a:r>
            <a:r>
              <a:rPr lang="en-ID" sz="2000" dirty="0"/>
              <a:t> </a:t>
            </a:r>
            <a:r>
              <a:rPr lang="en-ID" sz="2000" dirty="0" err="1"/>
              <a:t>memposisikan</a:t>
            </a:r>
            <a:r>
              <a:rPr lang="en-ID" sz="2000" dirty="0"/>
              <a:t> SDM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terus</a:t>
            </a:r>
            <a:r>
              <a:rPr lang="en-ID" sz="2000" dirty="0"/>
              <a:t> </a:t>
            </a:r>
            <a:r>
              <a:rPr lang="en-ID" sz="2000" dirty="0" err="1"/>
              <a:t>bergerak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“Mobile”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negara </a:t>
            </a:r>
            <a:r>
              <a:rPr lang="en-ID" sz="2000" dirty="0" err="1"/>
              <a:t>ke</a:t>
            </a:r>
            <a:r>
              <a:rPr lang="en-ID" sz="2000" dirty="0"/>
              <a:t> negara lain,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jabatan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jabatan</a:t>
            </a:r>
            <a:r>
              <a:rPr lang="en-ID" sz="2000" dirty="0"/>
              <a:t> lain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menambah</a:t>
            </a:r>
            <a:r>
              <a:rPr lang="en-ID" sz="2000" dirty="0"/>
              <a:t> </a:t>
            </a:r>
            <a:r>
              <a:rPr lang="en-ID" sz="2000" dirty="0" err="1"/>
              <a:t>pengalaman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800100" lvl="1" indent="-342900" algn="just">
              <a:buFont typeface="+mj-lt"/>
              <a:buAutoNum type="alphaLcPeriod"/>
            </a:pPr>
            <a:endParaRPr lang="en-ID" sz="1500" dirty="0"/>
          </a:p>
          <a:p>
            <a:pPr marL="457200" lvl="1" indent="0" algn="just">
              <a:buNone/>
            </a:pPr>
            <a:endParaRPr lang="en-ID" sz="1400" dirty="0"/>
          </a:p>
          <a:p>
            <a:pPr marL="800100" lvl="1" indent="-342900" algn="just">
              <a:buFont typeface="+mj-lt"/>
              <a:buAutoNum type="alphaLcPeriod"/>
            </a:pP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endParaRPr lang="en-ID" sz="1600" dirty="0"/>
          </a:p>
          <a:p>
            <a:pPr marL="800100" lvl="1" indent="-342900" algn="just">
              <a:buFont typeface="+mj-lt"/>
              <a:buAutoNum type="alphaLcPeriod"/>
            </a:pPr>
            <a:endParaRPr lang="en-ID" sz="14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52865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D62993-31AF-2E59-22A1-1EA38442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715" y="455993"/>
            <a:ext cx="5662569" cy="976312"/>
          </a:xfrm>
        </p:spPr>
        <p:txBody>
          <a:bodyPr>
            <a:noAutofit/>
          </a:bodyPr>
          <a:lstStyle/>
          <a:p>
            <a:pPr algn="ctr"/>
            <a:r>
              <a:rPr lang="en-US" sz="4900" dirty="0"/>
              <a:t>Gambaran </a:t>
            </a:r>
            <a:r>
              <a:rPr lang="en-US" sz="4900" dirty="0" err="1"/>
              <a:t>Umum</a:t>
            </a:r>
            <a:endParaRPr lang="en-ID" sz="49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0E29CC-5DAF-2A23-0AE9-2AC6CAF9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34" y="1230969"/>
            <a:ext cx="5181600" cy="54149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Globalisasi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di </a:t>
            </a:r>
            <a:r>
              <a:rPr lang="en-ID" sz="2000" dirty="0" err="1"/>
              <a:t>respon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positif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Perdagangan</a:t>
            </a:r>
            <a:r>
              <a:rPr lang="en-ID" sz="2000" dirty="0"/>
              <a:t> </a:t>
            </a:r>
            <a:r>
              <a:rPr lang="en-ID" sz="2000" dirty="0" err="1"/>
              <a:t>antar</a:t>
            </a:r>
            <a:r>
              <a:rPr lang="en-ID" sz="2000" dirty="0"/>
              <a:t> negara </a:t>
            </a:r>
            <a:r>
              <a:rPr lang="en-ID" sz="2000" dirty="0" err="1"/>
              <a:t>terus</a:t>
            </a:r>
            <a:r>
              <a:rPr lang="en-ID" sz="2000" dirty="0"/>
              <a:t> </a:t>
            </a:r>
            <a:r>
              <a:rPr lang="en-ID" sz="2000" dirty="0" err="1"/>
              <a:t>berkembang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Kebutuhan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sangat </a:t>
            </a:r>
            <a:r>
              <a:rPr lang="en-ID" sz="2000" dirty="0" err="1"/>
              <a:t>penting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Kualitas</a:t>
            </a:r>
            <a:r>
              <a:rPr lang="en-ID" sz="2000" dirty="0"/>
              <a:t> Perusahaan Global </a:t>
            </a:r>
            <a:r>
              <a:rPr lang="en-ID" sz="2000" dirty="0" err="1"/>
              <a:t>ditentukan</a:t>
            </a:r>
            <a:r>
              <a:rPr lang="en-ID" sz="2000" dirty="0"/>
              <a:t> oleh SDM – </a:t>
            </a:r>
            <a:r>
              <a:rPr lang="en-ID" sz="2000" dirty="0" err="1"/>
              <a:t>Internasional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i="1" dirty="0"/>
              <a:t>Social Capital </a:t>
            </a:r>
            <a:r>
              <a:rPr lang="en-ID" sz="2000" dirty="0"/>
              <a:t>dan </a:t>
            </a:r>
            <a:r>
              <a:rPr lang="en-ID" sz="2000" i="1" dirty="0"/>
              <a:t>Human Capital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potensi</a:t>
            </a:r>
            <a:r>
              <a:rPr lang="en-ID" sz="2000" dirty="0"/>
              <a:t> SDM – </a:t>
            </a:r>
            <a:r>
              <a:rPr lang="en-ID" sz="2000" dirty="0" err="1"/>
              <a:t>Internasional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Pemahaman</a:t>
            </a:r>
            <a:r>
              <a:rPr lang="en-ID" sz="2000" dirty="0"/>
              <a:t> “</a:t>
            </a:r>
            <a:r>
              <a:rPr lang="en-ID" sz="2000" i="1" dirty="0" err="1"/>
              <a:t>Corpotate</a:t>
            </a:r>
            <a:r>
              <a:rPr lang="en-ID" sz="2000" i="1" dirty="0"/>
              <a:t> Culture</a:t>
            </a:r>
            <a:r>
              <a:rPr lang="en-ID" sz="2000" dirty="0"/>
              <a:t>” </a:t>
            </a:r>
            <a:r>
              <a:rPr lang="en-ID" sz="2000" dirty="0" err="1"/>
              <a:t>antar</a:t>
            </a:r>
            <a:r>
              <a:rPr lang="en-ID" sz="2000" dirty="0"/>
              <a:t> negara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 err="1"/>
              <a:t>Hubungan</a:t>
            </a:r>
            <a:r>
              <a:rPr lang="en-ID" sz="2000" dirty="0"/>
              <a:t> </a:t>
            </a:r>
            <a:r>
              <a:rPr lang="en-ID" sz="2000" dirty="0" err="1"/>
              <a:t>diplomatik</a:t>
            </a:r>
            <a:endParaRPr lang="en-ID" sz="2000" dirty="0"/>
          </a:p>
          <a:p>
            <a:pPr marL="800100" lvl="1" indent="-342900">
              <a:buFont typeface="+mj-lt"/>
              <a:buAutoNum type="alphaLcPeriod"/>
            </a:pPr>
            <a:r>
              <a:rPr lang="en-ID" sz="2000" dirty="0"/>
              <a:t>Cadangan </a:t>
            </a:r>
            <a:r>
              <a:rPr lang="en-ID" sz="2000" dirty="0" err="1"/>
              <a:t>devisa</a:t>
            </a:r>
            <a:r>
              <a:rPr lang="en-ID" sz="2000" dirty="0"/>
              <a:t> negara dan </a:t>
            </a:r>
            <a:r>
              <a:rPr lang="en-ID" sz="2000" dirty="0" err="1"/>
              <a:t>pengaruhnya</a:t>
            </a:r>
            <a:endParaRPr lang="en-ID" sz="2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5CA71B2-86C0-EC62-A438-8C219E4C8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90801" y="2009674"/>
            <a:ext cx="3505199" cy="4262436"/>
          </a:xfrm>
        </p:spPr>
        <p:txBody>
          <a:bodyPr>
            <a:normAutofit/>
          </a:bodyPr>
          <a:lstStyle/>
          <a:p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marL="342900" indent="-342900">
              <a:buFont typeface="+mj-lt"/>
              <a:buAutoNum type="alphaLcPeriod"/>
            </a:pP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endParaRPr lang="en-US" sz="2000" dirty="0"/>
          </a:p>
          <a:p>
            <a:pPr marL="342900" indent="-342900">
              <a:buFont typeface="+mj-lt"/>
              <a:buAutoNum type="alphaLcPeriod"/>
            </a:pPr>
            <a:r>
              <a:rPr lang="en-US" sz="2000" dirty="0" err="1"/>
              <a:t>Letak</a:t>
            </a:r>
            <a:r>
              <a:rPr lang="en-US" sz="2000" dirty="0"/>
              <a:t> </a:t>
            </a:r>
            <a:r>
              <a:rPr lang="en-US" sz="2000" dirty="0" err="1"/>
              <a:t>Pentingnya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MSDM – </a:t>
            </a:r>
            <a:r>
              <a:rPr lang="en-US" sz="2000" dirty="0" err="1"/>
              <a:t>Internasional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68251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539520"/>
            <a:ext cx="8911687" cy="7931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Tata Kelola MSDM - </a:t>
            </a:r>
            <a:r>
              <a:rPr lang="en-US" sz="4900" dirty="0" err="1"/>
              <a:t>Internasional</a:t>
            </a:r>
            <a:endParaRPr lang="en-ID" sz="4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1559174"/>
            <a:ext cx="9293631" cy="4967461"/>
          </a:xfrm>
        </p:spPr>
        <p:txBody>
          <a:bodyPr>
            <a:noAutofit/>
          </a:bodyPr>
          <a:lstStyle/>
          <a:p>
            <a:pPr algn="just"/>
            <a:r>
              <a:rPr lang="en-US" sz="1600" dirty="0" err="1"/>
              <a:t>Uraian</a:t>
            </a:r>
            <a:r>
              <a:rPr lang="en-US" sz="16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dirty="0" err="1"/>
              <a:t>Kualitas</a:t>
            </a:r>
            <a:endParaRPr lang="en-US" dirty="0"/>
          </a:p>
          <a:p>
            <a:pPr lvl="1" indent="-342900" algn="just">
              <a:buFont typeface="+mj-lt"/>
              <a:buAutoNum type="alphaLcPeriod"/>
            </a:pPr>
            <a:r>
              <a:rPr lang="en-US" dirty="0" err="1"/>
              <a:t>Kuantitas</a:t>
            </a:r>
            <a:endParaRPr lang="en-ID" dirty="0"/>
          </a:p>
          <a:p>
            <a:pPr algn="just"/>
            <a:r>
              <a:rPr lang="en-US" sz="1600" dirty="0" err="1"/>
              <a:t>Penjelasan</a:t>
            </a:r>
            <a:endParaRPr lang="en-US" sz="16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MSDM – </a:t>
            </a:r>
            <a:r>
              <a:rPr lang="en-ID" dirty="0" err="1"/>
              <a:t>Internasional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sangat </a:t>
            </a:r>
            <a:r>
              <a:rPr lang="en-ID" dirty="0" err="1"/>
              <a:t>penting</a:t>
            </a:r>
            <a:r>
              <a:rPr lang="en-ID" dirty="0"/>
              <a:t> pada </a:t>
            </a:r>
            <a:r>
              <a:rPr lang="en-ID" dirty="0" err="1"/>
              <a:t>perdagangan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endParaRPr lang="en-ID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 err="1"/>
              <a:t>Kualitas</a:t>
            </a:r>
            <a:r>
              <a:rPr lang="en-ID" dirty="0"/>
              <a:t> dan </a:t>
            </a:r>
            <a:r>
              <a:rPr lang="en-ID" dirty="0" err="1"/>
              <a:t>Kuantitas</a:t>
            </a:r>
            <a:r>
              <a:rPr lang="en-ID" dirty="0"/>
              <a:t> MSDM – </a:t>
            </a:r>
            <a:r>
              <a:rPr lang="en-ID" dirty="0" err="1"/>
              <a:t>Internasional</a:t>
            </a:r>
            <a:r>
              <a:rPr lang="en-ID" dirty="0"/>
              <a:t> sangat </a:t>
            </a:r>
            <a:r>
              <a:rPr lang="en-ID" dirty="0" err="1"/>
              <a:t>berpengaruh</a:t>
            </a:r>
            <a:r>
              <a:rPr lang="en-ID" dirty="0"/>
              <a:t> pada tata </a:t>
            </a:r>
            <a:r>
              <a:rPr lang="en-ID" dirty="0" err="1"/>
              <a:t>kelola</a:t>
            </a:r>
            <a:r>
              <a:rPr lang="en-ID" dirty="0"/>
              <a:t> </a:t>
            </a:r>
            <a:r>
              <a:rPr lang="en-ID" dirty="0" err="1"/>
              <a:t>perusahaan</a:t>
            </a:r>
            <a:endParaRPr lang="en-ID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Ada lima instrument tata Kelola MSDM – </a:t>
            </a:r>
            <a:r>
              <a:rPr lang="en-ID" dirty="0" err="1"/>
              <a:t>Internasional</a:t>
            </a:r>
            <a:r>
              <a:rPr lang="en-ID" dirty="0"/>
              <a:t>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Lima </a:t>
            </a:r>
            <a:r>
              <a:rPr lang="en-ID" dirty="0" err="1"/>
              <a:t>Instrumen</a:t>
            </a:r>
            <a:endParaRPr lang="en-ID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Rekrutmen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pengadaan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penerimaan</a:t>
            </a:r>
            <a:r>
              <a:rPr lang="en-ID" sz="1600" dirty="0"/>
              <a:t> </a:t>
            </a:r>
            <a:r>
              <a:rPr lang="en-ID" sz="1600" dirty="0" err="1"/>
              <a:t>calon</a:t>
            </a:r>
            <a:r>
              <a:rPr lang="en-ID" sz="1600" dirty="0"/>
              <a:t> </a:t>
            </a:r>
            <a:r>
              <a:rPr lang="en-ID" sz="1600" dirty="0" err="1"/>
              <a:t>pegawai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/>
              <a:t>Pendidikan dan </a:t>
            </a:r>
            <a:r>
              <a:rPr lang="en-ID" sz="1600" dirty="0" err="1"/>
              <a:t>pelatihan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Penggunaan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penempatan</a:t>
            </a:r>
            <a:r>
              <a:rPr lang="en-ID" sz="1600" dirty="0"/>
              <a:t> pada </a:t>
            </a:r>
            <a:r>
              <a:rPr lang="en-ID" sz="1600" dirty="0" err="1"/>
              <a:t>Jabatan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Perawatan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kompensasi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gaji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Fasilitas</a:t>
            </a:r>
            <a:r>
              <a:rPr lang="en-ID" sz="1600" dirty="0"/>
              <a:t> </a:t>
            </a:r>
            <a:r>
              <a:rPr lang="en-ID" sz="1600" dirty="0" err="1"/>
              <a:t>purna</a:t>
            </a:r>
            <a:r>
              <a:rPr lang="en-ID" sz="1600" dirty="0"/>
              <a:t> </a:t>
            </a:r>
            <a:r>
              <a:rPr lang="en-ID" sz="1600" dirty="0" err="1"/>
              <a:t>tugas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pensiun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sz="1600" dirty="0"/>
          </a:p>
          <a:p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59835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539520"/>
            <a:ext cx="8911687" cy="7931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err="1"/>
              <a:t>Dimensi</a:t>
            </a:r>
            <a:r>
              <a:rPr lang="en-US" sz="4900" dirty="0"/>
              <a:t> Etika</a:t>
            </a:r>
            <a:endParaRPr lang="en-ID" sz="4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1559174"/>
            <a:ext cx="9293631" cy="4967461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/>
              <a:t>Etika </a:t>
            </a:r>
            <a:r>
              <a:rPr lang="en-US" sz="2000" dirty="0" err="1"/>
              <a:t>Bisnis</a:t>
            </a:r>
            <a:endParaRPr lang="en-US" sz="2000" dirty="0"/>
          </a:p>
          <a:p>
            <a:pPr lvl="1" indent="-342900" algn="just">
              <a:buFont typeface="+mj-lt"/>
              <a:buAutoNum type="alphaLcPeriod"/>
            </a:pPr>
            <a:r>
              <a:rPr lang="en-ID" sz="2000" dirty="0" err="1"/>
              <a:t>Kearifan</a:t>
            </a:r>
            <a:r>
              <a:rPr lang="en-ID" sz="2000" dirty="0"/>
              <a:t> </a:t>
            </a:r>
            <a:r>
              <a:rPr lang="en-ID" sz="2000" dirty="0" err="1"/>
              <a:t>Lokal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berkaitan</a:t>
            </a:r>
            <a:r>
              <a:rPr lang="en-ID" sz="2000" dirty="0"/>
              <a:t> </a:t>
            </a:r>
            <a:r>
              <a:rPr lang="en-ID" sz="2000" dirty="0" err="1"/>
              <a:t>erat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etika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Kearifan</a:t>
            </a:r>
            <a:r>
              <a:rPr lang="en-ID" sz="2000" dirty="0"/>
              <a:t> local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bentuk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etika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Perilaku</a:t>
            </a:r>
            <a:r>
              <a:rPr lang="en-ID" sz="2000" dirty="0"/>
              <a:t> </a:t>
            </a:r>
            <a:r>
              <a:rPr lang="en-ID" sz="2000" dirty="0" err="1"/>
              <a:t>konsumen</a:t>
            </a:r>
            <a:r>
              <a:rPr lang="en-ID" sz="2000" dirty="0"/>
              <a:t> </a:t>
            </a:r>
            <a:r>
              <a:rPr lang="en-ID" sz="2000" dirty="0" err="1"/>
              <a:t>tiap</a:t>
            </a:r>
            <a:r>
              <a:rPr lang="en-ID" sz="2000" dirty="0"/>
              <a:t> negara </a:t>
            </a:r>
            <a:r>
              <a:rPr lang="en-ID" sz="2000" dirty="0" err="1"/>
              <a:t>berbeda-beda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Etika pada </a:t>
            </a:r>
            <a:r>
              <a:rPr lang="en-ID" sz="2000" dirty="0" err="1"/>
              <a:t>suatu</a:t>
            </a:r>
            <a:r>
              <a:rPr lang="en-ID" sz="2000" dirty="0"/>
              <a:t> negara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berbentuk</a:t>
            </a:r>
            <a:r>
              <a:rPr lang="en-ID" sz="2000" dirty="0"/>
              <a:t> </a:t>
            </a:r>
            <a:r>
              <a:rPr lang="en-ID" sz="2000" dirty="0" err="1"/>
              <a:t>peraturan</a:t>
            </a:r>
            <a:r>
              <a:rPr lang="en-ID" sz="2000" dirty="0"/>
              <a:t> </a:t>
            </a:r>
            <a:r>
              <a:rPr lang="en-ID" sz="2000" dirty="0" err="1"/>
              <a:t>perundang-undangan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boleh</a:t>
            </a:r>
            <a:r>
              <a:rPr lang="en-ID" sz="2000" dirty="0"/>
              <a:t> </a:t>
            </a:r>
            <a:r>
              <a:rPr lang="en-ID" sz="2000" dirty="0" err="1"/>
              <a:t>bersebrangan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etika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negara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Etika </a:t>
            </a:r>
            <a:r>
              <a:rPr lang="en-ID" sz="2000" dirty="0" err="1"/>
              <a:t>merupakan</a:t>
            </a:r>
            <a:r>
              <a:rPr lang="en-ID" sz="2000" dirty="0"/>
              <a:t> tata </a:t>
            </a:r>
            <a:r>
              <a:rPr lang="en-ID" sz="2000" dirty="0" err="1"/>
              <a:t>nilai</a:t>
            </a:r>
            <a:r>
              <a:rPr lang="en-ID" sz="2000" dirty="0"/>
              <a:t> dan </a:t>
            </a:r>
            <a:r>
              <a:rPr lang="en-ID" sz="2000" dirty="0" err="1"/>
              <a:t>norma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negara yang </a:t>
            </a:r>
            <a:r>
              <a:rPr lang="en-ID" sz="2000" dirty="0" err="1"/>
              <a:t>dipertahankan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turun-temurun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empiris</a:t>
            </a:r>
            <a:r>
              <a:rPr lang="en-ID" sz="2000" dirty="0"/>
              <a:t> </a:t>
            </a:r>
            <a:r>
              <a:rPr lang="en-ID" sz="2000" dirty="0" err="1"/>
              <a:t>kearifan</a:t>
            </a:r>
            <a:r>
              <a:rPr lang="en-ID" sz="2000" dirty="0"/>
              <a:t> </a:t>
            </a:r>
            <a:r>
              <a:rPr lang="en-ID" sz="2000" dirty="0" err="1"/>
              <a:t>lokal</a:t>
            </a:r>
            <a:endParaRPr lang="en-ID" sz="20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490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331365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3200" i="1" dirty="0"/>
              <a:t>Cross Culture Management</a:t>
            </a:r>
            <a:br>
              <a:rPr lang="en-US" sz="3200" i="1" dirty="0"/>
            </a:br>
            <a:r>
              <a:rPr lang="en-US" sz="3200" dirty="0"/>
              <a:t>(Lintas </a:t>
            </a:r>
            <a:r>
              <a:rPr lang="en-US" sz="3200" dirty="0" err="1"/>
              <a:t>Budaya</a:t>
            </a:r>
            <a:r>
              <a:rPr lang="en-US" sz="3200" dirty="0"/>
              <a:t>)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1559174"/>
            <a:ext cx="9293631" cy="4967461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r>
              <a:rPr lang="en-US" sz="2000" dirty="0"/>
              <a:t> (</a:t>
            </a:r>
            <a:r>
              <a:rPr lang="en-US" sz="2000" i="1" dirty="0"/>
              <a:t>Local Wisdom</a:t>
            </a:r>
            <a:r>
              <a:rPr lang="en-US" sz="2000" dirty="0"/>
              <a:t>)</a:t>
            </a:r>
          </a:p>
          <a:p>
            <a:pPr lvl="1" indent="-342900" algn="just">
              <a:buFont typeface="+mj-lt"/>
              <a:buAutoNum type="alphaLcPeriod"/>
            </a:pPr>
            <a:r>
              <a:rPr lang="en-ID" sz="2000" dirty="0"/>
              <a:t>Masyarakat </a:t>
            </a:r>
            <a:r>
              <a:rPr lang="en-ID" sz="2000" dirty="0" err="1"/>
              <a:t>Internasional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lahir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adat</a:t>
            </a:r>
            <a:r>
              <a:rPr lang="en-ID" sz="2000" dirty="0"/>
              <a:t> </a:t>
            </a:r>
            <a:r>
              <a:rPr lang="en-ID" sz="2000" dirty="0" err="1"/>
              <a:t>istiadat</a:t>
            </a:r>
            <a:r>
              <a:rPr lang="en-ID" sz="2000" dirty="0"/>
              <a:t>, tata </a:t>
            </a:r>
            <a:r>
              <a:rPr lang="en-ID" sz="2000" dirty="0" err="1"/>
              <a:t>nilai</a:t>
            </a:r>
            <a:r>
              <a:rPr lang="en-ID" sz="2000" dirty="0"/>
              <a:t> dan </a:t>
            </a:r>
            <a:r>
              <a:rPr lang="en-ID" sz="2000" dirty="0" err="1"/>
              <a:t>lingkungan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timur</a:t>
            </a:r>
            <a:r>
              <a:rPr lang="en-ID" sz="2000" dirty="0"/>
              <a:t> dan barat sangat </a:t>
            </a:r>
            <a:r>
              <a:rPr lang="en-ID" sz="2000" dirty="0" err="1"/>
              <a:t>berbeda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i="1" dirty="0"/>
              <a:t>Local Wisdom </a:t>
            </a:r>
            <a:r>
              <a:rPr lang="en-ID" sz="2000" dirty="0" err="1"/>
              <a:t>tumbuh</a:t>
            </a:r>
            <a:r>
              <a:rPr lang="en-ID" sz="2000" dirty="0"/>
              <a:t> dan </a:t>
            </a:r>
            <a:r>
              <a:rPr lang="en-ID" sz="2000" dirty="0" err="1"/>
              <a:t>berkembang</a:t>
            </a:r>
            <a:r>
              <a:rPr lang="en-ID" sz="2000" dirty="0"/>
              <a:t> pada wilayah negara </a:t>
            </a:r>
            <a:r>
              <a:rPr lang="en-ID" sz="2000" dirty="0" err="1"/>
              <a:t>tertentu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Interaksi</a:t>
            </a:r>
            <a:r>
              <a:rPr lang="en-ID" sz="2000" dirty="0"/>
              <a:t> </a:t>
            </a:r>
            <a:r>
              <a:rPr lang="en-ID" sz="2000" dirty="0" err="1"/>
              <a:t>antar</a:t>
            </a:r>
            <a:r>
              <a:rPr lang="en-ID" sz="2000" dirty="0"/>
              <a:t> </a:t>
            </a: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terjadi</a:t>
            </a:r>
            <a:r>
              <a:rPr lang="en-ID" sz="2000" dirty="0"/>
              <a:t> pada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internasional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i="1" dirty="0"/>
              <a:t>Power In Motion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perpindahan</a:t>
            </a:r>
            <a:r>
              <a:rPr lang="en-ID" sz="2000" dirty="0"/>
              <a:t> modal </a:t>
            </a:r>
            <a:r>
              <a:rPr lang="en-ID" sz="2000" dirty="0" err="1"/>
              <a:t>antar</a:t>
            </a:r>
            <a:r>
              <a:rPr lang="en-ID" sz="2000" dirty="0"/>
              <a:t> negara yang </a:t>
            </a:r>
            <a:r>
              <a:rPr lang="en-ID" sz="2000" dirty="0" err="1"/>
              <a:t>dilakukan</a:t>
            </a:r>
            <a:r>
              <a:rPr lang="en-ID" sz="2000" dirty="0"/>
              <a:t> oleh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faktor</a:t>
            </a:r>
            <a:r>
              <a:rPr lang="en-ID" sz="2000" dirty="0"/>
              <a:t> </a:t>
            </a:r>
            <a:r>
              <a:rPr lang="en-ID" sz="2000" dirty="0" err="1"/>
              <a:t>tertentu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i="1" dirty="0"/>
              <a:t>Capital Flight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i="1" dirty="0"/>
              <a:t>Capital Outflow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pelarian</a:t>
            </a:r>
            <a:r>
              <a:rPr lang="en-ID" sz="2000" dirty="0"/>
              <a:t> modal </a:t>
            </a:r>
            <a:r>
              <a:rPr lang="en-ID" sz="2000" dirty="0" err="1"/>
              <a:t>keluar</a:t>
            </a:r>
            <a:r>
              <a:rPr lang="en-ID" sz="2000" dirty="0"/>
              <a:t> negeri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kondisi</a:t>
            </a:r>
            <a:r>
              <a:rPr lang="en-ID" sz="2000" dirty="0"/>
              <a:t> </a:t>
            </a:r>
            <a:r>
              <a:rPr lang="en-ID" sz="2000" dirty="0" err="1"/>
              <a:t>tertentu</a:t>
            </a:r>
            <a:r>
              <a:rPr lang="en-ID" sz="2000" dirty="0"/>
              <a:t> oleh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endParaRPr lang="en-ID" sz="2000" i="1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sz="1600" dirty="0"/>
          </a:p>
          <a:p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401977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616590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400" i="1" dirty="0"/>
              <a:t>The New Human Resources </a:t>
            </a:r>
            <a:r>
              <a:rPr lang="en-US" sz="4400" i="1" dirty="0" err="1"/>
              <a:t>Manajer</a:t>
            </a:r>
            <a:endParaRPr lang="en-ID" sz="4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1819234"/>
            <a:ext cx="9293631" cy="3876892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 err="1"/>
              <a:t>Globalisasi</a:t>
            </a:r>
            <a:endParaRPr lang="en-US" sz="2000" dirty="0"/>
          </a:p>
          <a:p>
            <a:pPr lvl="1" indent="-342900" algn="just">
              <a:buFont typeface="+mj-lt"/>
              <a:buAutoNum type="alphaLcPeriod"/>
            </a:pPr>
            <a:r>
              <a:rPr lang="en-US" sz="2000" dirty="0" err="1"/>
              <a:t>Kompetisi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Keunggulan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ditentukan</a:t>
            </a:r>
            <a:r>
              <a:rPr lang="en-ID" sz="2000" dirty="0"/>
              <a:t> oleh </a:t>
            </a:r>
            <a:r>
              <a:rPr lang="en-ID" sz="2000" dirty="0" err="1"/>
              <a:t>kualitas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Kompetensi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sangat </a:t>
            </a:r>
            <a:r>
              <a:rPr lang="en-ID" sz="2000" dirty="0" err="1"/>
              <a:t>penting</a:t>
            </a:r>
            <a:r>
              <a:rPr lang="en-ID" sz="2000" dirty="0"/>
              <a:t> pada </a:t>
            </a:r>
            <a:r>
              <a:rPr lang="en-ID" sz="2000" dirty="0" err="1"/>
              <a:t>investasi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r>
              <a:rPr lang="en-ID" sz="2000" dirty="0"/>
              <a:t> di negara </a:t>
            </a:r>
            <a:r>
              <a:rPr lang="en-ID" sz="2000" dirty="0" err="1"/>
              <a:t>tertentu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Manajemen</a:t>
            </a:r>
            <a:r>
              <a:rPr lang="en-ID" sz="2000" dirty="0"/>
              <a:t> </a:t>
            </a:r>
            <a:r>
              <a:rPr lang="en-ID" sz="2000" dirty="0" err="1"/>
              <a:t>bertanggung</a:t>
            </a:r>
            <a:r>
              <a:rPr lang="en-ID" sz="2000" dirty="0"/>
              <a:t> </a:t>
            </a:r>
            <a:r>
              <a:rPr lang="en-ID" sz="2000" dirty="0" err="1"/>
              <a:t>jawab</a:t>
            </a:r>
            <a:r>
              <a:rPr lang="en-ID" sz="2000" dirty="0"/>
              <a:t> </a:t>
            </a:r>
            <a:r>
              <a:rPr lang="en-ID" sz="2000" dirty="0" err="1"/>
              <a:t>langsung</a:t>
            </a:r>
            <a:r>
              <a:rPr lang="en-ID" sz="2000" dirty="0"/>
              <a:t> pada </a:t>
            </a:r>
            <a:r>
              <a:rPr lang="en-ID" sz="2000" dirty="0" err="1"/>
              <a:t>lingkungan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endParaRPr lang="en-ID" sz="20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sz="1600" dirty="0"/>
          </a:p>
          <a:p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404306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616590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400" i="1" dirty="0"/>
              <a:t>High Performance Word System</a:t>
            </a:r>
            <a:endParaRPr lang="en-ID" sz="4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1819234"/>
            <a:ext cx="9293631" cy="3876892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Uraian</a:t>
            </a:r>
            <a:r>
              <a:rPr lang="en-US" sz="20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2000" dirty="0" err="1"/>
              <a:t>Tantangan</a:t>
            </a:r>
            <a:r>
              <a:rPr lang="en-US" sz="2000" dirty="0"/>
              <a:t> </a:t>
            </a:r>
            <a:r>
              <a:rPr lang="en-US" sz="2000" dirty="0" err="1"/>
              <a:t>kompetitif</a:t>
            </a:r>
            <a:endParaRPr lang="en-US" sz="2000" dirty="0"/>
          </a:p>
          <a:p>
            <a:pPr lvl="1" indent="-342900" algn="just">
              <a:buFont typeface="+mj-lt"/>
              <a:buAutoNum type="alphaLcPeriod"/>
            </a:pPr>
            <a:r>
              <a:rPr lang="en-US" sz="2000" dirty="0"/>
              <a:t>Kinerja superior</a:t>
            </a:r>
            <a:endParaRPr lang="en-ID" sz="2000" dirty="0"/>
          </a:p>
          <a:p>
            <a:pPr algn="just"/>
            <a:r>
              <a:rPr lang="en-US" sz="2000" dirty="0" err="1"/>
              <a:t>Penjelasan</a:t>
            </a:r>
            <a:endParaRPr lang="en-US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Kompetensi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pada </a:t>
            </a:r>
            <a:r>
              <a:rPr lang="en-ID" sz="2000" dirty="0" err="1"/>
              <a:t>aspek</a:t>
            </a:r>
            <a:r>
              <a:rPr lang="en-ID" sz="2000" dirty="0"/>
              <a:t> </a:t>
            </a:r>
            <a:r>
              <a:rPr lang="en-ID" sz="2000" dirty="0" err="1"/>
              <a:t>tertentu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bentuk</a:t>
            </a:r>
            <a:r>
              <a:rPr lang="en-ID" sz="2000" dirty="0"/>
              <a:t> </a:t>
            </a:r>
            <a:r>
              <a:rPr lang="en-ID" sz="2000" dirty="0" err="1"/>
              <a:t>keunggulan</a:t>
            </a:r>
            <a:r>
              <a:rPr lang="en-ID" sz="2000" dirty="0"/>
              <a:t> </a:t>
            </a:r>
            <a:r>
              <a:rPr lang="en-ID" sz="2000" dirty="0" err="1"/>
              <a:t>kopetitif</a:t>
            </a:r>
            <a:endParaRPr lang="en-ID" sz="20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 err="1"/>
              <a:t>Akumulasi</a:t>
            </a:r>
            <a:r>
              <a:rPr lang="en-ID" sz="2000" dirty="0"/>
              <a:t> </a:t>
            </a:r>
            <a:r>
              <a:rPr lang="en-ID" sz="2000" dirty="0" err="1"/>
              <a:t>pengalaman</a:t>
            </a:r>
            <a:r>
              <a:rPr lang="en-ID" sz="2000" dirty="0"/>
              <a:t> dan </a:t>
            </a:r>
            <a:r>
              <a:rPr lang="en-ID" sz="2000" dirty="0" err="1"/>
              <a:t>keterampilan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menghasilkan</a:t>
            </a:r>
            <a:r>
              <a:rPr lang="en-ID" sz="2000" dirty="0"/>
              <a:t> </a:t>
            </a:r>
            <a:r>
              <a:rPr lang="en-ID" sz="2000" dirty="0" err="1"/>
              <a:t>kinerja</a:t>
            </a:r>
            <a:r>
              <a:rPr lang="en-ID" sz="2000" dirty="0"/>
              <a:t> superior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dirty="0"/>
              <a:t>Performance MSDM – </a:t>
            </a:r>
            <a:r>
              <a:rPr lang="en-ID" sz="2000" dirty="0" err="1"/>
              <a:t>Internasional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mengadopsi</a:t>
            </a:r>
            <a:r>
              <a:rPr lang="en-ID" sz="2000" dirty="0"/>
              <a:t> </a:t>
            </a:r>
            <a:r>
              <a:rPr lang="en-ID" sz="2000" dirty="0" err="1"/>
              <a:t>kepentingan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internasional</a:t>
            </a:r>
            <a:endParaRPr lang="en-ID" sz="18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sz="1600" dirty="0"/>
          </a:p>
          <a:p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42019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71305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Etika </a:t>
            </a:r>
            <a:r>
              <a:rPr lang="en-US" sz="4400" dirty="0" err="1"/>
              <a:t>Bisnis</a:t>
            </a:r>
            <a:r>
              <a:rPr lang="en-US" sz="4400" dirty="0"/>
              <a:t> </a:t>
            </a:r>
            <a:r>
              <a:rPr lang="en-US" sz="4400" dirty="0" err="1"/>
              <a:t>Internasioanal</a:t>
            </a:r>
            <a:endParaRPr lang="en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864064"/>
            <a:ext cx="9293631" cy="5993935"/>
          </a:xfrm>
        </p:spPr>
        <p:txBody>
          <a:bodyPr>
            <a:noAutofit/>
          </a:bodyPr>
          <a:lstStyle/>
          <a:p>
            <a:pPr algn="just"/>
            <a:r>
              <a:rPr lang="en-US" sz="1600" dirty="0" err="1"/>
              <a:t>Uraian</a:t>
            </a:r>
            <a:r>
              <a:rPr lang="en-US" sz="16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dirty="0" err="1"/>
              <a:t>Regulasi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lvl="1" indent="-342900" algn="just">
              <a:buFont typeface="+mj-lt"/>
              <a:buAutoNum type="alphaLcPeriod"/>
            </a:pP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ID" dirty="0"/>
          </a:p>
          <a:p>
            <a:pPr algn="just"/>
            <a:r>
              <a:rPr lang="en-US" sz="1600" dirty="0" err="1"/>
              <a:t>Penjelasan</a:t>
            </a:r>
            <a:endParaRPr lang="en-US" sz="16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GATT : </a:t>
            </a:r>
            <a:r>
              <a:rPr lang="en-ID" i="1" dirty="0"/>
              <a:t>General Agreement on Tariffs and Trade </a:t>
            </a:r>
            <a:r>
              <a:rPr lang="en-ID" dirty="0"/>
              <a:t>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arus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dan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negara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endParaRPr lang="en-ID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i="1" dirty="0"/>
              <a:t>WTO </a:t>
            </a:r>
            <a:r>
              <a:rPr lang="en-ID" dirty="0" err="1"/>
              <a:t>atau</a:t>
            </a:r>
            <a:r>
              <a:rPr lang="en-ID" i="1" dirty="0"/>
              <a:t> World Trade Organization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r>
              <a:rPr lang="en-ID" dirty="0"/>
              <a:t> 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perdagangan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endParaRPr lang="en-ID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IMF : </a:t>
            </a:r>
            <a:r>
              <a:rPr lang="en-ID" i="1" dirty="0"/>
              <a:t>International </a:t>
            </a:r>
            <a:r>
              <a:rPr lang="en-ID" i="1" dirty="0" err="1"/>
              <a:t>Monetery</a:t>
            </a:r>
            <a:r>
              <a:rPr lang="en-ID" i="1" dirty="0"/>
              <a:t> Found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r>
              <a:rPr lang="en-ID" dirty="0"/>
              <a:t> yang </a:t>
            </a:r>
            <a:r>
              <a:rPr lang="en-ID" dirty="0" err="1"/>
              <a:t>bergerak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pada wilayah </a:t>
            </a:r>
            <a:r>
              <a:rPr lang="en-ID" dirty="0" err="1"/>
              <a:t>antar</a:t>
            </a:r>
            <a:r>
              <a:rPr lang="en-ID" dirty="0"/>
              <a:t> negara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Etika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akumulasi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tata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endParaRPr lang="en-ID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Etika </a:t>
            </a:r>
            <a:r>
              <a:rPr lang="en-ID" dirty="0" err="1"/>
              <a:t>masyarakat</a:t>
            </a:r>
            <a:r>
              <a:rPr lang="en-ID" dirty="0"/>
              <a:t> barat dan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timur</a:t>
            </a:r>
            <a:r>
              <a:rPr lang="en-ID" dirty="0"/>
              <a:t> sangat </a:t>
            </a:r>
            <a:r>
              <a:rPr lang="en-ID" dirty="0" err="1"/>
              <a:t>berbeda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bertemu</a:t>
            </a:r>
            <a:r>
              <a:rPr lang="en-ID" dirty="0"/>
              <a:t> pada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“</a:t>
            </a:r>
            <a:r>
              <a:rPr lang="en-ID" dirty="0" err="1"/>
              <a:t>Kepentingan</a:t>
            </a:r>
            <a:r>
              <a:rPr lang="en-ID" dirty="0"/>
              <a:t>”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 err="1"/>
              <a:t>Isu</a:t>
            </a:r>
            <a:r>
              <a:rPr lang="en-ID" dirty="0"/>
              <a:t> yang </a:t>
            </a:r>
            <a:r>
              <a:rPr lang="en-ID" dirty="0" err="1"/>
              <a:t>diangkat</a:t>
            </a:r>
            <a:r>
              <a:rPr lang="en-ID" dirty="0"/>
              <a:t> oleh </a:t>
            </a:r>
            <a:r>
              <a:rPr lang="en-ID" dirty="0" err="1"/>
              <a:t>masyarakat</a:t>
            </a:r>
            <a:r>
              <a:rPr lang="en-ID" dirty="0"/>
              <a:t> barat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penekan</a:t>
            </a:r>
            <a:r>
              <a:rPr lang="en-ID" dirty="0"/>
              <a:t> pada MSDM </a:t>
            </a:r>
            <a:r>
              <a:rPr lang="en-ID" dirty="0" err="1"/>
              <a:t>timur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pada </a:t>
            </a:r>
            <a:r>
              <a:rPr lang="en-ID" dirty="0" err="1"/>
              <a:t>isu</a:t>
            </a:r>
            <a:r>
              <a:rPr lang="en-ID" dirty="0"/>
              <a:t> :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/>
              <a:t>Hak </a:t>
            </a:r>
            <a:r>
              <a:rPr lang="en-ID" sz="1600" dirty="0" err="1"/>
              <a:t>Asasi</a:t>
            </a:r>
            <a:r>
              <a:rPr lang="en-ID" sz="1600" dirty="0"/>
              <a:t> </a:t>
            </a:r>
            <a:r>
              <a:rPr lang="en-ID" sz="1600" dirty="0" err="1"/>
              <a:t>Manusia</a:t>
            </a:r>
            <a:endParaRPr lang="en-ID" sz="16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Pemanasan</a:t>
            </a:r>
            <a:r>
              <a:rPr lang="en-ID" sz="1600" dirty="0"/>
              <a:t> Global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600" dirty="0" err="1"/>
              <a:t>Kebebasan</a:t>
            </a:r>
            <a:r>
              <a:rPr lang="en-ID" sz="1600" dirty="0"/>
              <a:t> </a:t>
            </a:r>
            <a:r>
              <a:rPr lang="en-ID" sz="1600" dirty="0" err="1"/>
              <a:t>Berekspresi</a:t>
            </a:r>
            <a:endParaRPr lang="en-ID" sz="1600" dirty="0"/>
          </a:p>
          <a:p>
            <a:pPr marL="800100" lvl="1" indent="-342900" algn="just">
              <a:buFont typeface="+mj-lt"/>
              <a:buAutoNum type="alphaLcPeriod"/>
            </a:pPr>
            <a:endParaRPr lang="en-ID" sz="14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3835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0946-2DC9-079E-2D7D-014F39B8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2" y="71305"/>
            <a:ext cx="8911687" cy="1223615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Area Study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Studi</a:t>
            </a:r>
            <a:r>
              <a:rPr lang="en-US" sz="4400" dirty="0"/>
              <a:t> Kawasan</a:t>
            </a:r>
            <a:endParaRPr lang="en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393A-8640-7C2D-1291-096EDFB1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981" y="864064"/>
            <a:ext cx="9293631" cy="5993935"/>
          </a:xfrm>
        </p:spPr>
        <p:txBody>
          <a:bodyPr>
            <a:noAutofit/>
          </a:bodyPr>
          <a:lstStyle/>
          <a:p>
            <a:pPr algn="just"/>
            <a:r>
              <a:rPr lang="en-US" sz="1700" dirty="0" err="1"/>
              <a:t>Uraian</a:t>
            </a:r>
            <a:r>
              <a:rPr lang="en-US" sz="1700" dirty="0"/>
              <a:t> :</a:t>
            </a:r>
          </a:p>
          <a:p>
            <a:pPr lvl="1" indent="-342900" algn="just">
              <a:buFont typeface="+mj-lt"/>
              <a:buAutoNum type="alphaLcPeriod"/>
            </a:pPr>
            <a:r>
              <a:rPr lang="en-US" sz="1700" dirty="0" err="1"/>
              <a:t>Geografi</a:t>
            </a:r>
            <a:endParaRPr lang="en-US" sz="1700" dirty="0"/>
          </a:p>
          <a:p>
            <a:pPr lvl="1" indent="-342900" algn="just">
              <a:buFont typeface="+mj-lt"/>
              <a:buAutoNum type="alphaLcPeriod"/>
            </a:pPr>
            <a:r>
              <a:rPr lang="en-US" sz="1700" dirty="0" err="1"/>
              <a:t>Demografi</a:t>
            </a:r>
            <a:endParaRPr lang="en-ID" sz="1700" dirty="0"/>
          </a:p>
          <a:p>
            <a:pPr algn="just"/>
            <a:r>
              <a:rPr lang="en-US" sz="1700" dirty="0" err="1"/>
              <a:t>Penjelasan</a:t>
            </a:r>
            <a:endParaRPr lang="en-US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/>
              <a:t>MSDM – </a:t>
            </a:r>
            <a:r>
              <a:rPr lang="en-ID" sz="1700" dirty="0" err="1"/>
              <a:t>Internasional</a:t>
            </a:r>
            <a:r>
              <a:rPr lang="en-ID" sz="1700" dirty="0"/>
              <a:t> </a:t>
            </a:r>
            <a:r>
              <a:rPr lang="en-ID" sz="1700" dirty="0" err="1"/>
              <a:t>harus</a:t>
            </a:r>
            <a:r>
              <a:rPr lang="en-ID" sz="1700" dirty="0"/>
              <a:t> </a:t>
            </a:r>
            <a:r>
              <a:rPr lang="en-ID" sz="1700" dirty="0" err="1"/>
              <a:t>mempelajari</a:t>
            </a:r>
            <a:r>
              <a:rPr lang="en-ID" sz="1700" dirty="0"/>
              <a:t> </a:t>
            </a:r>
            <a:r>
              <a:rPr lang="en-ID" sz="1700" dirty="0" err="1"/>
              <a:t>sejarah</a:t>
            </a:r>
            <a:r>
              <a:rPr lang="en-ID" sz="1700" dirty="0"/>
              <a:t> </a:t>
            </a:r>
            <a:r>
              <a:rPr lang="en-ID" sz="1700" dirty="0" err="1"/>
              <a:t>berdirinya</a:t>
            </a:r>
            <a:r>
              <a:rPr lang="en-ID" sz="1700" dirty="0"/>
              <a:t> </a:t>
            </a:r>
            <a:r>
              <a:rPr lang="en-ID" sz="1700" dirty="0" err="1"/>
              <a:t>suatu</a:t>
            </a:r>
            <a:r>
              <a:rPr lang="en-ID" sz="1700" dirty="0"/>
              <a:t> </a:t>
            </a:r>
            <a:r>
              <a:rPr lang="en-ID" sz="1700" dirty="0" err="1"/>
              <a:t>bangsa</a:t>
            </a:r>
            <a:r>
              <a:rPr lang="en-ID" sz="1700" dirty="0"/>
              <a:t>, </a:t>
            </a:r>
            <a:r>
              <a:rPr lang="en-ID" sz="1700" i="1" dirty="0"/>
              <a:t>culture </a:t>
            </a:r>
            <a:r>
              <a:rPr lang="en-ID" sz="1700" dirty="0" err="1"/>
              <a:t>atau</a:t>
            </a:r>
            <a:r>
              <a:rPr lang="en-ID" sz="1700" dirty="0"/>
              <a:t> </a:t>
            </a:r>
            <a:r>
              <a:rPr lang="en-ID" sz="1700" dirty="0" err="1"/>
              <a:t>budaya</a:t>
            </a:r>
            <a:r>
              <a:rPr lang="en-ID" sz="1700" dirty="0"/>
              <a:t> dan </a:t>
            </a:r>
            <a:r>
              <a:rPr lang="en-ID" sz="1700" dirty="0" err="1"/>
              <a:t>regulasinya</a:t>
            </a: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 err="1"/>
              <a:t>Geografi</a:t>
            </a:r>
            <a:r>
              <a:rPr lang="en-ID" sz="1700" dirty="0"/>
              <a:t> </a:t>
            </a:r>
            <a:r>
              <a:rPr lang="en-ID" sz="1700" dirty="0" err="1"/>
              <a:t>berkaitan</a:t>
            </a:r>
            <a:r>
              <a:rPr lang="en-ID" sz="1700" dirty="0"/>
              <a:t> </a:t>
            </a:r>
            <a:r>
              <a:rPr lang="en-ID" sz="1700" dirty="0" err="1"/>
              <a:t>erat</a:t>
            </a:r>
            <a:r>
              <a:rPr lang="en-ID" sz="1700" dirty="0"/>
              <a:t> </a:t>
            </a:r>
            <a:r>
              <a:rPr lang="en-ID" sz="1700" dirty="0" err="1"/>
              <a:t>dengan</a:t>
            </a:r>
            <a:r>
              <a:rPr lang="en-ID" sz="1700" dirty="0"/>
              <a:t> wilayah, </a:t>
            </a:r>
            <a:r>
              <a:rPr lang="en-ID" sz="1700" dirty="0" err="1"/>
              <a:t>sumber</a:t>
            </a:r>
            <a:r>
              <a:rPr lang="en-ID" sz="1700" dirty="0"/>
              <a:t> </a:t>
            </a:r>
            <a:r>
              <a:rPr lang="en-ID" sz="1700" dirty="0" err="1"/>
              <a:t>daya</a:t>
            </a:r>
            <a:r>
              <a:rPr lang="en-ID" sz="1700" dirty="0"/>
              <a:t> </a:t>
            </a:r>
            <a:r>
              <a:rPr lang="en-ID" sz="1700" dirty="0" err="1"/>
              <a:t>atau</a:t>
            </a:r>
            <a:r>
              <a:rPr lang="en-ID" sz="1700" dirty="0"/>
              <a:t> </a:t>
            </a:r>
            <a:r>
              <a:rPr lang="en-ID" sz="1700" dirty="0" err="1"/>
              <a:t>suhu</a:t>
            </a:r>
            <a:r>
              <a:rPr lang="en-ID" sz="1700" dirty="0"/>
              <a:t> dan </a:t>
            </a:r>
            <a:r>
              <a:rPr lang="en-ID" sz="1700" dirty="0" err="1"/>
              <a:t>cuaca</a:t>
            </a:r>
            <a:r>
              <a:rPr lang="en-ID" sz="1700" dirty="0"/>
              <a:t>, </a:t>
            </a:r>
            <a:r>
              <a:rPr lang="en-ID" sz="1700" dirty="0" err="1"/>
              <a:t>dll</a:t>
            </a: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 err="1"/>
              <a:t>Demografi</a:t>
            </a:r>
            <a:r>
              <a:rPr lang="en-ID" sz="1700" dirty="0"/>
              <a:t> </a:t>
            </a:r>
            <a:r>
              <a:rPr lang="en-ID" sz="1700" dirty="0" err="1"/>
              <a:t>berkaitan</a:t>
            </a:r>
            <a:r>
              <a:rPr lang="en-ID" sz="1700" dirty="0"/>
              <a:t> </a:t>
            </a:r>
            <a:r>
              <a:rPr lang="en-ID" sz="1700" dirty="0" err="1"/>
              <a:t>dengan</a:t>
            </a:r>
            <a:r>
              <a:rPr lang="en-ID" sz="1700" dirty="0"/>
              <a:t> </a:t>
            </a:r>
            <a:r>
              <a:rPr lang="en-ID" sz="1700" dirty="0" err="1"/>
              <a:t>jumlah</a:t>
            </a:r>
            <a:r>
              <a:rPr lang="en-ID" sz="1700" dirty="0"/>
              <a:t> </a:t>
            </a:r>
            <a:r>
              <a:rPr lang="en-ID" sz="1700" dirty="0" err="1"/>
              <a:t>penduduk</a:t>
            </a:r>
            <a:r>
              <a:rPr lang="en-ID" sz="1700" dirty="0"/>
              <a:t>, </a:t>
            </a:r>
            <a:r>
              <a:rPr lang="en-ID" sz="1700" dirty="0" err="1"/>
              <a:t>karakter</a:t>
            </a:r>
            <a:r>
              <a:rPr lang="en-ID" sz="1700" dirty="0"/>
              <a:t> </a:t>
            </a:r>
            <a:r>
              <a:rPr lang="en-ID" sz="1700" dirty="0" err="1"/>
              <a:t>masyarakat</a:t>
            </a:r>
            <a:r>
              <a:rPr lang="en-ID" sz="1700" dirty="0"/>
              <a:t>, </a:t>
            </a:r>
            <a:r>
              <a:rPr lang="en-ID" sz="1700" dirty="0" err="1"/>
              <a:t>dll</a:t>
            </a: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/>
              <a:t>MSDM – </a:t>
            </a:r>
            <a:r>
              <a:rPr lang="en-ID" sz="1700" dirty="0" err="1"/>
              <a:t>Internasional</a:t>
            </a:r>
            <a:r>
              <a:rPr lang="en-ID" sz="1700" dirty="0"/>
              <a:t> pada </a:t>
            </a:r>
            <a:r>
              <a:rPr lang="en-ID" sz="1700" dirty="0" err="1"/>
              <a:t>perusahaan-perusahaan</a:t>
            </a:r>
            <a:r>
              <a:rPr lang="en-ID" sz="1700" dirty="0"/>
              <a:t> </a:t>
            </a:r>
            <a:r>
              <a:rPr lang="en-ID" sz="1700" dirty="0" err="1"/>
              <a:t>internasional</a:t>
            </a:r>
            <a:r>
              <a:rPr lang="en-ID" sz="1700" dirty="0"/>
              <a:t> </a:t>
            </a:r>
            <a:r>
              <a:rPr lang="en-ID" sz="1700" dirty="0" err="1"/>
              <a:t>harus</a:t>
            </a:r>
            <a:r>
              <a:rPr lang="en-ID" sz="1700" dirty="0"/>
              <a:t> </a:t>
            </a:r>
            <a:r>
              <a:rPr lang="en-ID" sz="1700" dirty="0" err="1"/>
              <a:t>memahami</a:t>
            </a:r>
            <a:r>
              <a:rPr lang="en-ID" sz="1700" dirty="0"/>
              <a:t> area </a:t>
            </a:r>
            <a:r>
              <a:rPr lang="en-ID" sz="1700" dirty="0" err="1"/>
              <a:t>studi</a:t>
            </a:r>
            <a:r>
              <a:rPr lang="en-ID" sz="1700" dirty="0"/>
              <a:t> </a:t>
            </a:r>
            <a:r>
              <a:rPr lang="en-ID" sz="1700" dirty="0" err="1"/>
              <a:t>guna</a:t>
            </a:r>
            <a:r>
              <a:rPr lang="en-ID" sz="1700" dirty="0"/>
              <a:t> </a:t>
            </a:r>
            <a:r>
              <a:rPr lang="en-ID" sz="1700" dirty="0" err="1"/>
              <a:t>kepentingan</a:t>
            </a:r>
            <a:r>
              <a:rPr lang="en-ID" sz="1700" dirty="0"/>
              <a:t> </a:t>
            </a:r>
            <a:r>
              <a:rPr lang="en-ID" sz="1700" dirty="0" err="1"/>
              <a:t>investasi</a:t>
            </a: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/>
              <a:t>Area study </a:t>
            </a:r>
            <a:r>
              <a:rPr lang="en-ID" sz="1700" dirty="0" err="1"/>
              <a:t>menjadi</a:t>
            </a:r>
            <a:r>
              <a:rPr lang="en-ID" sz="1700" dirty="0"/>
              <a:t> barometer </a:t>
            </a:r>
            <a:r>
              <a:rPr lang="en-ID" sz="1700" dirty="0" err="1"/>
              <a:t>perencanaan</a:t>
            </a:r>
            <a:r>
              <a:rPr lang="en-ID" sz="1700" dirty="0"/>
              <a:t> </a:t>
            </a:r>
            <a:r>
              <a:rPr lang="en-ID" sz="1700" dirty="0" err="1"/>
              <a:t>bisnis</a:t>
            </a:r>
            <a:endParaRPr lang="en-ID" sz="1700" dirty="0"/>
          </a:p>
          <a:p>
            <a:pPr marL="800100" lvl="1" indent="-342900" algn="just">
              <a:buFont typeface="+mj-lt"/>
              <a:buAutoNum type="alphaLcPeriod"/>
            </a:pPr>
            <a:r>
              <a:rPr lang="en-ID" sz="1700" dirty="0" err="1"/>
              <a:t>Perilaku</a:t>
            </a:r>
            <a:r>
              <a:rPr lang="en-ID" sz="1700" dirty="0"/>
              <a:t> </a:t>
            </a:r>
            <a:r>
              <a:rPr lang="en-ID" sz="1700" dirty="0" err="1"/>
              <a:t>konsumen</a:t>
            </a:r>
            <a:r>
              <a:rPr lang="en-ID" sz="1700" dirty="0"/>
              <a:t> </a:t>
            </a:r>
            <a:r>
              <a:rPr lang="en-ID" sz="1700" dirty="0" err="1"/>
              <a:t>suatu</a:t>
            </a:r>
            <a:r>
              <a:rPr lang="en-ID" sz="1700" dirty="0"/>
              <a:t> negara </a:t>
            </a:r>
            <a:r>
              <a:rPr lang="en-ID" sz="1700" dirty="0" err="1"/>
              <a:t>banyak</a:t>
            </a:r>
            <a:r>
              <a:rPr lang="en-ID" sz="1700" dirty="0"/>
              <a:t> </a:t>
            </a:r>
            <a:r>
              <a:rPr lang="en-ID" sz="1700" dirty="0" err="1"/>
              <a:t>ditentukan</a:t>
            </a:r>
            <a:r>
              <a:rPr lang="en-ID" sz="1700" dirty="0"/>
              <a:t> oleh :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700" dirty="0" err="1"/>
              <a:t>Budaya</a:t>
            </a:r>
            <a:endParaRPr lang="en-ID" sz="17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700" dirty="0"/>
              <a:t>Adat </a:t>
            </a:r>
            <a:r>
              <a:rPr lang="en-ID" sz="1700" dirty="0" err="1"/>
              <a:t>istiadat</a:t>
            </a:r>
            <a:endParaRPr lang="en-ID" sz="17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700" dirty="0" err="1"/>
              <a:t>Kerifan</a:t>
            </a:r>
            <a:r>
              <a:rPr lang="en-ID" sz="1700" dirty="0"/>
              <a:t> local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ID" sz="1700" dirty="0"/>
              <a:t>Agama</a:t>
            </a:r>
          </a:p>
          <a:p>
            <a:pPr marL="800100" lvl="1" indent="-342900" algn="just">
              <a:buFont typeface="+mj-lt"/>
              <a:buAutoNum type="alphaLcPeriod"/>
            </a:pPr>
            <a:endParaRPr lang="en-ID" sz="1600" dirty="0"/>
          </a:p>
          <a:p>
            <a:pPr marL="800100" lvl="1" indent="-342900" algn="just">
              <a:buFont typeface="+mj-lt"/>
              <a:buAutoNum type="alphaLcPeriod"/>
            </a:pPr>
            <a:endParaRPr lang="en-ID" sz="1400" dirty="0"/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0636649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126</TotalTime>
  <Words>871</Words>
  <Application>Microsoft Office PowerPoint</Application>
  <PresentationFormat>Widescreen</PresentationFormat>
  <Paragraphs>163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Candara</vt:lpstr>
      <vt:lpstr>Wingdings 3</vt:lpstr>
      <vt:lpstr>Wisp</vt:lpstr>
      <vt:lpstr>MSDM INTERNASIONAL DISAMPAIKAN OLEH : DR. ABDULLAH FATHONI, S.E., M.M</vt:lpstr>
      <vt:lpstr>Gambaran Umum</vt:lpstr>
      <vt:lpstr>Tata Kelola MSDM - Internasional</vt:lpstr>
      <vt:lpstr>Dimensi Etika</vt:lpstr>
      <vt:lpstr>Cross Culture Management (Lintas Budaya)</vt:lpstr>
      <vt:lpstr>The New Human Resources Manajer</vt:lpstr>
      <vt:lpstr>High Performance Word System</vt:lpstr>
      <vt:lpstr>Etika Bisnis Internasioanal</vt:lpstr>
      <vt:lpstr>Area Study atau Studi Kawasan</vt:lpstr>
      <vt:lpstr>Hubungan Diplomatik</vt:lpstr>
      <vt:lpstr>Kompetensi MSDM - INTERNASIONAL</vt:lpstr>
      <vt:lpstr>Model Pengembangan MSDM - INTERNASIONAL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MSDM INTERNASIONAL DISAMPAIKAN OLEH : DR. ABDULLAH FATHONI, S.E., M.M</dc:title>
  <dc:creator>Personalia</dc:creator>
  <cp:lastModifiedBy>Personalia</cp:lastModifiedBy>
  <cp:revision>21</cp:revision>
  <cp:lastPrinted>2023-06-12T03:32:59Z</cp:lastPrinted>
  <dcterms:created xsi:type="dcterms:W3CDTF">2023-06-12T01:43:20Z</dcterms:created>
  <dcterms:modified xsi:type="dcterms:W3CDTF">2023-06-12T03:49:28Z</dcterms:modified>
</cp:coreProperties>
</file>