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2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5DA8849-4418-418C-A8ED-08434176081C}">
          <p14:sldIdLst>
            <p14:sldId id="256"/>
            <p14:sldId id="257"/>
            <p14:sldId id="260"/>
            <p14:sldId id="259"/>
            <p14:sldId id="258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712" autoAdjust="0"/>
  </p:normalViewPr>
  <p:slideViewPr>
    <p:cSldViewPr snapToGrid="0">
      <p:cViewPr varScale="1">
        <p:scale>
          <a:sx n="108" d="100"/>
          <a:sy n="108" d="100"/>
        </p:scale>
        <p:origin x="1740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23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337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09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148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918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80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952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650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642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166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788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0010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0B994F0-556A-EE23-A0DD-178A86770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124" y="594803"/>
            <a:ext cx="7989752" cy="125175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ea typeface="Cambria" panose="02040503050406030204" pitchFamily="18" charset="0"/>
              </a:rPr>
              <a:t>MANAJEMEN PERBANKAN SYARIAH</a:t>
            </a:r>
            <a:br>
              <a:rPr lang="en-US" dirty="0">
                <a:ea typeface="Cambria" panose="02040503050406030204" pitchFamily="18" charset="0"/>
              </a:rPr>
            </a:br>
            <a:r>
              <a:rPr lang="en-US" sz="2200" dirty="0">
                <a:ea typeface="Cambria" panose="02040503050406030204" pitchFamily="18" charset="0"/>
              </a:rPr>
              <a:t>DISAMPAIKAN OLEH :</a:t>
            </a:r>
            <a:br>
              <a:rPr lang="en-US" sz="2200" dirty="0">
                <a:ea typeface="Cambria" panose="02040503050406030204" pitchFamily="18" charset="0"/>
              </a:rPr>
            </a:br>
            <a:r>
              <a:rPr lang="en-US" sz="2200" dirty="0">
                <a:ea typeface="Cambria" panose="02040503050406030204" pitchFamily="18" charset="0"/>
              </a:rPr>
              <a:t>DR. ABDULLAH FATHONI, S.E., M.M</a:t>
            </a:r>
            <a:endParaRPr lang="en-ID" sz="975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D11626-F81C-8447-335D-DD8BA9510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97" y="1979720"/>
            <a:ext cx="8272211" cy="454536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300" dirty="0">
                <a:latin typeface="+mj-lt"/>
                <a:ea typeface="Cambria" panose="02040503050406030204" pitchFamily="18" charset="0"/>
              </a:rPr>
              <a:t>BUKU REFERENSI :</a:t>
            </a:r>
          </a:p>
          <a:p>
            <a:pPr algn="just"/>
            <a:r>
              <a:rPr lang="en-ID" sz="2300" dirty="0">
                <a:latin typeface="+mj-lt"/>
                <a:ea typeface="Cambria" panose="02040503050406030204" pitchFamily="18" charset="0"/>
              </a:rPr>
              <a:t>Prof. </a:t>
            </a:r>
            <a:r>
              <a:rPr lang="en-ID" sz="2300" dirty="0" err="1">
                <a:latin typeface="+mj-lt"/>
                <a:ea typeface="Cambria" panose="02040503050406030204" pitchFamily="18" charset="0"/>
              </a:rPr>
              <a:t>Dr.</a:t>
            </a:r>
            <a:r>
              <a:rPr lang="en-ID" sz="2300" dirty="0">
                <a:latin typeface="+mj-lt"/>
                <a:ea typeface="Cambria" panose="02040503050406030204" pitchFamily="18" charset="0"/>
              </a:rPr>
              <a:t> Sutan Remi </a:t>
            </a:r>
            <a:r>
              <a:rPr lang="en-ID" sz="2300" dirty="0" err="1">
                <a:latin typeface="+mj-lt"/>
                <a:ea typeface="Cambria" panose="02040503050406030204" pitchFamily="18" charset="0"/>
              </a:rPr>
              <a:t>Sjahdewi</a:t>
            </a:r>
            <a:r>
              <a:rPr lang="en-ID" sz="2300" dirty="0">
                <a:latin typeface="+mj-lt"/>
                <a:ea typeface="Cambria" panose="02040503050406030204" pitchFamily="18" charset="0"/>
              </a:rPr>
              <a:t>, S.H</a:t>
            </a:r>
          </a:p>
          <a:p>
            <a:pPr marL="242994" lvl="1" indent="0" algn="just">
              <a:buNone/>
            </a:pPr>
            <a:r>
              <a:rPr lang="en-ID" sz="2300" dirty="0">
                <a:latin typeface="+mj-lt"/>
                <a:ea typeface="Cambria" panose="02040503050406030204" pitchFamily="18" charset="0"/>
              </a:rPr>
              <a:t>“</a:t>
            </a:r>
            <a:r>
              <a:rPr lang="en-ID" sz="2300" dirty="0" err="1">
                <a:latin typeface="+mj-lt"/>
                <a:ea typeface="Cambria" panose="02040503050406030204" pitchFamily="18" charset="0"/>
              </a:rPr>
              <a:t>Perbankan</a:t>
            </a:r>
            <a:r>
              <a:rPr lang="en-ID" sz="2300" dirty="0">
                <a:latin typeface="+mj-lt"/>
                <a:ea typeface="Cambria" panose="02040503050406030204" pitchFamily="18" charset="0"/>
              </a:rPr>
              <a:t> Syariah </a:t>
            </a:r>
            <a:r>
              <a:rPr lang="en-ID" sz="2300" dirty="0" err="1">
                <a:latin typeface="+mj-lt"/>
                <a:ea typeface="Cambria" panose="02040503050406030204" pitchFamily="18" charset="0"/>
              </a:rPr>
              <a:t>Produk-produk</a:t>
            </a:r>
            <a:r>
              <a:rPr lang="en-ID" sz="2300" dirty="0">
                <a:latin typeface="+mj-lt"/>
                <a:ea typeface="Cambria" panose="02040503050406030204" pitchFamily="18" charset="0"/>
              </a:rPr>
              <a:t> dan </a:t>
            </a:r>
            <a:r>
              <a:rPr lang="en-ID" sz="2300" dirty="0" err="1">
                <a:latin typeface="+mj-lt"/>
                <a:ea typeface="Cambria" panose="02040503050406030204" pitchFamily="18" charset="0"/>
              </a:rPr>
              <a:t>Aspek-aspek</a:t>
            </a:r>
            <a:r>
              <a:rPr lang="en-ID" sz="2300" dirty="0">
                <a:latin typeface="+mj-lt"/>
                <a:ea typeface="Cambria" panose="02040503050406030204" pitchFamily="18" charset="0"/>
              </a:rPr>
              <a:t> </a:t>
            </a:r>
            <a:r>
              <a:rPr lang="en-ID" sz="2300" dirty="0" err="1">
                <a:latin typeface="+mj-lt"/>
                <a:ea typeface="Cambria" panose="02040503050406030204" pitchFamily="18" charset="0"/>
              </a:rPr>
              <a:t>Hukumnya</a:t>
            </a:r>
            <a:r>
              <a:rPr lang="en-ID" sz="2300" dirty="0">
                <a:latin typeface="+mj-lt"/>
                <a:ea typeface="Cambria" panose="02040503050406030204" pitchFamily="18" charset="0"/>
              </a:rPr>
              <a:t>”</a:t>
            </a:r>
          </a:p>
          <a:p>
            <a:pPr marL="242994" lvl="1" indent="0" algn="just">
              <a:buNone/>
            </a:pPr>
            <a:r>
              <a:rPr lang="en-ID" sz="2300" dirty="0" err="1">
                <a:latin typeface="+mj-lt"/>
                <a:ea typeface="Cambria" panose="02040503050406030204" pitchFamily="18" charset="0"/>
              </a:rPr>
              <a:t>Penerbit</a:t>
            </a:r>
            <a:r>
              <a:rPr lang="en-ID" sz="2300" dirty="0">
                <a:latin typeface="+mj-lt"/>
                <a:ea typeface="Cambria" panose="02040503050406030204" pitchFamily="18" charset="0"/>
              </a:rPr>
              <a:t> : </a:t>
            </a:r>
            <a:r>
              <a:rPr lang="en-ID" sz="2300" dirty="0" err="1">
                <a:latin typeface="+mj-lt"/>
                <a:ea typeface="Cambria" panose="02040503050406030204" pitchFamily="18" charset="0"/>
              </a:rPr>
              <a:t>Kencana</a:t>
            </a:r>
            <a:r>
              <a:rPr lang="en-ID" sz="2300" dirty="0">
                <a:latin typeface="+mj-lt"/>
                <a:ea typeface="Cambria" panose="02040503050406030204" pitchFamily="18" charset="0"/>
              </a:rPr>
              <a:t> </a:t>
            </a:r>
            <a:r>
              <a:rPr lang="en-ID" sz="2300" dirty="0" err="1">
                <a:latin typeface="+mj-lt"/>
                <a:ea typeface="Cambria" panose="02040503050406030204" pitchFamily="18" charset="0"/>
              </a:rPr>
              <a:t>Prenadamedia</a:t>
            </a:r>
            <a:r>
              <a:rPr lang="en-ID" sz="2300" dirty="0">
                <a:latin typeface="+mj-lt"/>
                <a:ea typeface="Cambria" panose="02040503050406030204" pitchFamily="18" charset="0"/>
              </a:rPr>
              <a:t> Group, Jakarta 2014</a:t>
            </a:r>
          </a:p>
          <a:p>
            <a:pPr marL="242994" lvl="1" indent="0" algn="just">
              <a:buNone/>
            </a:pPr>
            <a:endParaRPr lang="en-ID" sz="2300" dirty="0">
              <a:latin typeface="+mj-lt"/>
              <a:ea typeface="Cambria" panose="02040503050406030204" pitchFamily="18" charset="0"/>
            </a:endParaRPr>
          </a:p>
          <a:p>
            <a:pPr algn="just"/>
            <a:r>
              <a:rPr lang="en-ID" sz="2300" dirty="0" err="1">
                <a:latin typeface="+mj-lt"/>
                <a:ea typeface="Cambria" panose="02040503050406030204" pitchFamily="18" charset="0"/>
              </a:rPr>
              <a:t>Dr.</a:t>
            </a:r>
            <a:r>
              <a:rPr lang="en-ID" sz="2300" dirty="0">
                <a:latin typeface="+mj-lt"/>
                <a:ea typeface="Cambria" panose="02040503050406030204" pitchFamily="18" charset="0"/>
              </a:rPr>
              <a:t> Abdullah </a:t>
            </a:r>
            <a:r>
              <a:rPr lang="en-ID" sz="2300" dirty="0" err="1">
                <a:latin typeface="+mj-lt"/>
                <a:ea typeface="Cambria" panose="02040503050406030204" pitchFamily="18" charset="0"/>
              </a:rPr>
              <a:t>Fathoni</a:t>
            </a:r>
            <a:r>
              <a:rPr lang="en-ID" sz="2300" dirty="0">
                <a:latin typeface="+mj-lt"/>
                <a:ea typeface="Cambria" panose="02040503050406030204" pitchFamily="18" charset="0"/>
              </a:rPr>
              <a:t>, S.E., M.M</a:t>
            </a:r>
          </a:p>
          <a:p>
            <a:pPr marL="242994" lvl="1" indent="0" algn="just">
              <a:buNone/>
            </a:pPr>
            <a:r>
              <a:rPr lang="en-ID" sz="2300" dirty="0">
                <a:latin typeface="+mj-lt"/>
                <a:ea typeface="Cambria" panose="02040503050406030204" pitchFamily="18" charset="0"/>
              </a:rPr>
              <a:t>“Lembaga </a:t>
            </a:r>
            <a:r>
              <a:rPr lang="en-ID" sz="2300" dirty="0" err="1">
                <a:latin typeface="+mj-lt"/>
                <a:ea typeface="Cambria" panose="02040503050406030204" pitchFamily="18" charset="0"/>
              </a:rPr>
              <a:t>Keuangan</a:t>
            </a:r>
            <a:r>
              <a:rPr lang="en-ID" sz="2300" dirty="0">
                <a:latin typeface="+mj-lt"/>
                <a:ea typeface="Cambria" panose="02040503050406030204" pitchFamily="18" charset="0"/>
              </a:rPr>
              <a:t> Syariah </a:t>
            </a:r>
            <a:r>
              <a:rPr lang="en-ID" sz="2300" dirty="0" err="1">
                <a:latin typeface="+mj-lt"/>
                <a:ea typeface="Cambria" panose="02040503050406030204" pitchFamily="18" charset="0"/>
              </a:rPr>
              <a:t>Tinjauan</a:t>
            </a:r>
            <a:r>
              <a:rPr lang="en-ID" sz="2300" dirty="0">
                <a:latin typeface="+mj-lt"/>
                <a:ea typeface="Cambria" panose="02040503050406030204" pitchFamily="18" charset="0"/>
              </a:rPr>
              <a:t> </a:t>
            </a:r>
            <a:r>
              <a:rPr lang="en-ID" sz="2300" dirty="0" err="1">
                <a:latin typeface="+mj-lt"/>
                <a:ea typeface="Cambria" panose="02040503050406030204" pitchFamily="18" charset="0"/>
              </a:rPr>
              <a:t>Historis</a:t>
            </a:r>
            <a:r>
              <a:rPr lang="en-ID" sz="2300" dirty="0">
                <a:latin typeface="+mj-lt"/>
                <a:ea typeface="Cambria" panose="02040503050406030204" pitchFamily="18" charset="0"/>
              </a:rPr>
              <a:t> </a:t>
            </a:r>
            <a:r>
              <a:rPr lang="en-ID" sz="2300" dirty="0" err="1">
                <a:latin typeface="+mj-lt"/>
                <a:ea typeface="Cambria" panose="02040503050406030204" pitchFamily="18" charset="0"/>
              </a:rPr>
              <a:t>dalam</a:t>
            </a:r>
            <a:r>
              <a:rPr lang="en-ID" sz="2300" dirty="0">
                <a:latin typeface="+mj-lt"/>
                <a:ea typeface="Cambria" panose="02040503050406030204" pitchFamily="18" charset="0"/>
              </a:rPr>
              <a:t> </a:t>
            </a:r>
            <a:r>
              <a:rPr lang="en-ID" sz="2300" dirty="0" err="1">
                <a:latin typeface="+mj-lt"/>
                <a:ea typeface="Cambria" panose="02040503050406030204" pitchFamily="18" charset="0"/>
              </a:rPr>
              <a:t>Perspektif</a:t>
            </a:r>
            <a:r>
              <a:rPr lang="en-ID" sz="2300" dirty="0">
                <a:latin typeface="+mj-lt"/>
                <a:ea typeface="Cambria" panose="02040503050406030204" pitchFamily="18" charset="0"/>
              </a:rPr>
              <a:t> </a:t>
            </a:r>
            <a:r>
              <a:rPr lang="en-ID" sz="2300" dirty="0" err="1">
                <a:latin typeface="+mj-lt"/>
                <a:ea typeface="Cambria" panose="02040503050406030204" pitchFamily="18" charset="0"/>
              </a:rPr>
              <a:t>Kelembagaan</a:t>
            </a:r>
            <a:r>
              <a:rPr lang="en-ID" sz="2300" dirty="0">
                <a:latin typeface="+mj-lt"/>
                <a:ea typeface="Cambria" panose="02040503050406030204" pitchFamily="18" charset="0"/>
              </a:rPr>
              <a:t>”</a:t>
            </a:r>
          </a:p>
          <a:p>
            <a:pPr marL="242994" lvl="1" indent="0" algn="just">
              <a:buNone/>
            </a:pPr>
            <a:r>
              <a:rPr lang="en-ID" sz="2300" dirty="0" err="1">
                <a:latin typeface="+mj-lt"/>
                <a:ea typeface="Cambria" panose="02040503050406030204" pitchFamily="18" charset="0"/>
              </a:rPr>
              <a:t>Penerbit</a:t>
            </a:r>
            <a:r>
              <a:rPr lang="en-ID" sz="2300" dirty="0">
                <a:latin typeface="+mj-lt"/>
                <a:ea typeface="Cambria" panose="02040503050406030204" pitchFamily="18" charset="0"/>
              </a:rPr>
              <a:t> : Yayasan Nur </a:t>
            </a:r>
            <a:r>
              <a:rPr lang="en-ID" sz="2300" dirty="0" err="1">
                <a:latin typeface="+mj-lt"/>
                <a:ea typeface="Cambria" panose="02040503050406030204" pitchFamily="18" charset="0"/>
              </a:rPr>
              <a:t>Azza</a:t>
            </a:r>
            <a:r>
              <a:rPr lang="en-ID" sz="2300" dirty="0">
                <a:latin typeface="+mj-lt"/>
                <a:ea typeface="Cambria" panose="02040503050406030204" pitchFamily="18" charset="0"/>
              </a:rPr>
              <a:t> Lestari, Jakarta 2020</a:t>
            </a:r>
          </a:p>
        </p:txBody>
      </p:sp>
    </p:spTree>
    <p:extLst>
      <p:ext uri="{BB962C8B-B14F-4D97-AF65-F5344CB8AC3E}">
        <p14:creationId xmlns:p14="http://schemas.microsoft.com/office/powerpoint/2010/main" val="1045914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5FB5CD5-7978-A79E-48AF-CF25BE277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996950"/>
            <a:ext cx="8272212" cy="540780"/>
          </a:xfrm>
        </p:spPr>
        <p:txBody>
          <a:bodyPr>
            <a:noAutofit/>
          </a:bodyPr>
          <a:lstStyle/>
          <a:p>
            <a:pPr algn="ctr"/>
            <a:r>
              <a:rPr lang="en-US" sz="4000" dirty="0" err="1">
                <a:latin typeface="Candara (Headings)"/>
                <a:ea typeface="Cambria" panose="02040503050406030204" pitchFamily="18" charset="0"/>
              </a:rPr>
              <a:t>Akad</a:t>
            </a:r>
            <a:r>
              <a:rPr lang="en-US" sz="4000" dirty="0">
                <a:latin typeface="Candara (Headings)"/>
                <a:ea typeface="Cambria" panose="02040503050406030204" pitchFamily="18" charset="0"/>
              </a:rPr>
              <a:t> syariah</a:t>
            </a:r>
            <a:endParaRPr lang="en-ID" sz="4000" dirty="0">
              <a:latin typeface="Candara (Headings)"/>
              <a:ea typeface="Cambria" panose="0204050305040603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B64999-BEAB-6FA9-C47B-45898593D6B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err="1">
                <a:latin typeface="Candara (Headings)"/>
              </a:rPr>
              <a:t>Akad</a:t>
            </a:r>
            <a:r>
              <a:rPr lang="en-US" sz="2400" dirty="0">
                <a:latin typeface="Candara (Headings)"/>
              </a:rPr>
              <a:t> </a:t>
            </a:r>
            <a:r>
              <a:rPr lang="en-US" sz="2400" dirty="0" err="1">
                <a:latin typeface="Candara (Headings)"/>
              </a:rPr>
              <a:t>merupakan</a:t>
            </a:r>
            <a:r>
              <a:rPr lang="en-US" sz="2400" dirty="0">
                <a:latin typeface="Candara (Headings)"/>
              </a:rPr>
              <a:t> </a:t>
            </a:r>
            <a:r>
              <a:rPr lang="en-US" sz="2400" dirty="0" err="1">
                <a:latin typeface="Candara (Headings)"/>
              </a:rPr>
              <a:t>bagian</a:t>
            </a:r>
            <a:r>
              <a:rPr lang="en-US" sz="2400" dirty="0">
                <a:latin typeface="Candara (Headings)"/>
              </a:rPr>
              <a:t> yang </a:t>
            </a:r>
            <a:r>
              <a:rPr lang="en-US" sz="2400" dirty="0" err="1">
                <a:latin typeface="Candara (Headings)"/>
              </a:rPr>
              <a:t>tidak</a:t>
            </a:r>
            <a:r>
              <a:rPr lang="en-US" sz="2400" dirty="0">
                <a:latin typeface="Candara (Headings)"/>
              </a:rPr>
              <a:t> </a:t>
            </a:r>
            <a:r>
              <a:rPr lang="en-US" sz="2400" dirty="0" err="1">
                <a:latin typeface="Candara (Headings)"/>
              </a:rPr>
              <a:t>terpisahkan</a:t>
            </a:r>
            <a:r>
              <a:rPr lang="en-US" sz="2400" dirty="0">
                <a:latin typeface="Candara (Headings)"/>
              </a:rPr>
              <a:t> pada </a:t>
            </a:r>
            <a:r>
              <a:rPr lang="en-US" sz="2400" dirty="0" err="1">
                <a:latin typeface="Candara (Headings)"/>
              </a:rPr>
              <a:t>transaksi</a:t>
            </a:r>
            <a:r>
              <a:rPr lang="en-US" sz="2400" dirty="0">
                <a:latin typeface="Candara (Headings)"/>
              </a:rPr>
              <a:t> syariah</a:t>
            </a:r>
            <a:endParaRPr lang="en-ID" sz="2400" dirty="0">
              <a:latin typeface="Candara (Headings)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45CB12-A56F-51EF-3C1A-23AA158945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3282" y="1917578"/>
            <a:ext cx="3907662" cy="4793940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>
                <a:latin typeface="Candara (Headings)"/>
              </a:rPr>
              <a:t>Akad</a:t>
            </a:r>
            <a:r>
              <a:rPr lang="en-US" sz="2400" dirty="0">
                <a:latin typeface="Candara (Headings)"/>
              </a:rPr>
              <a:t> yang </a:t>
            </a:r>
            <a:r>
              <a:rPr lang="en-US" sz="2400" dirty="0" err="1">
                <a:latin typeface="Candara (Headings)"/>
              </a:rPr>
              <a:t>sering</a:t>
            </a:r>
            <a:r>
              <a:rPr lang="en-US" sz="2400" dirty="0">
                <a:latin typeface="Candara (Headings)"/>
              </a:rPr>
              <a:t> </a:t>
            </a:r>
            <a:r>
              <a:rPr lang="en-US" sz="2400" dirty="0" err="1">
                <a:latin typeface="Candara (Headings)"/>
              </a:rPr>
              <a:t>digunakan</a:t>
            </a:r>
            <a:r>
              <a:rPr lang="en-US" sz="2400" dirty="0">
                <a:latin typeface="Candara (Headings)"/>
              </a:rPr>
              <a:t> pada bank syariah :</a:t>
            </a:r>
          </a:p>
          <a:p>
            <a:pPr lvl="1" algn="just"/>
            <a:r>
              <a:rPr lang="en-US" sz="2400" dirty="0" err="1">
                <a:latin typeface="Candara (Headings)"/>
              </a:rPr>
              <a:t>Murabahah</a:t>
            </a:r>
            <a:r>
              <a:rPr lang="en-US" sz="2400" dirty="0">
                <a:latin typeface="Candara (Headings)"/>
              </a:rPr>
              <a:t> </a:t>
            </a:r>
            <a:r>
              <a:rPr lang="en-US" sz="2400" dirty="0" err="1">
                <a:latin typeface="Candara (Headings)"/>
              </a:rPr>
              <a:t>atau</a:t>
            </a:r>
            <a:r>
              <a:rPr lang="en-US" sz="2400" dirty="0">
                <a:latin typeface="Candara (Headings)"/>
              </a:rPr>
              <a:t> </a:t>
            </a:r>
            <a:r>
              <a:rPr lang="en-US" sz="2400" dirty="0" err="1">
                <a:latin typeface="Candara (Headings)"/>
              </a:rPr>
              <a:t>jual</a:t>
            </a:r>
            <a:r>
              <a:rPr lang="en-US" sz="2400" dirty="0">
                <a:latin typeface="Candara (Headings)"/>
              </a:rPr>
              <a:t> </a:t>
            </a:r>
            <a:r>
              <a:rPr lang="en-US" sz="2400" dirty="0" err="1">
                <a:latin typeface="Candara (Headings)"/>
              </a:rPr>
              <a:t>beli</a:t>
            </a:r>
            <a:endParaRPr lang="en-US" sz="2400" dirty="0">
              <a:latin typeface="Candara (Headings)"/>
            </a:endParaRPr>
          </a:p>
          <a:p>
            <a:pPr lvl="1" algn="just"/>
            <a:r>
              <a:rPr lang="en-US" sz="2400" dirty="0" err="1">
                <a:latin typeface="Candara (Headings)"/>
              </a:rPr>
              <a:t>Mudlarabah</a:t>
            </a:r>
            <a:r>
              <a:rPr lang="en-US" sz="2400" dirty="0">
                <a:latin typeface="Candara (Headings)"/>
              </a:rPr>
              <a:t> </a:t>
            </a:r>
            <a:r>
              <a:rPr lang="en-US" sz="2400" dirty="0" err="1">
                <a:latin typeface="Candara (Headings)"/>
              </a:rPr>
              <a:t>atau</a:t>
            </a:r>
            <a:r>
              <a:rPr lang="en-US" sz="2400" dirty="0">
                <a:latin typeface="Candara (Headings)"/>
              </a:rPr>
              <a:t> </a:t>
            </a:r>
            <a:r>
              <a:rPr lang="en-US" sz="2400" dirty="0" err="1">
                <a:latin typeface="Candara (Headings)"/>
              </a:rPr>
              <a:t>bagi</a:t>
            </a:r>
            <a:r>
              <a:rPr lang="en-US" sz="2400" dirty="0">
                <a:latin typeface="Candara (Headings)"/>
              </a:rPr>
              <a:t> </a:t>
            </a:r>
            <a:r>
              <a:rPr lang="en-US" sz="2400" dirty="0" err="1">
                <a:latin typeface="Candara (Headings)"/>
              </a:rPr>
              <a:t>hasil</a:t>
            </a:r>
            <a:endParaRPr lang="en-US" sz="2400" dirty="0">
              <a:latin typeface="Candara (Headings)"/>
            </a:endParaRPr>
          </a:p>
          <a:p>
            <a:pPr lvl="1" algn="just"/>
            <a:r>
              <a:rPr lang="en-US" sz="2400" dirty="0" err="1">
                <a:latin typeface="Candara (Headings)"/>
              </a:rPr>
              <a:t>Musyarakah</a:t>
            </a:r>
            <a:r>
              <a:rPr lang="en-US" sz="2400" dirty="0">
                <a:latin typeface="Candara (Headings)"/>
              </a:rPr>
              <a:t> </a:t>
            </a:r>
            <a:r>
              <a:rPr lang="en-US" sz="2400" dirty="0" err="1">
                <a:latin typeface="Candara (Headings)"/>
              </a:rPr>
              <a:t>atau</a:t>
            </a:r>
            <a:r>
              <a:rPr lang="en-US" sz="2400" dirty="0">
                <a:latin typeface="Candara (Headings)"/>
              </a:rPr>
              <a:t> </a:t>
            </a:r>
            <a:r>
              <a:rPr lang="en-US" sz="2400" i="1" dirty="0">
                <a:latin typeface="Candara (Headings)"/>
              </a:rPr>
              <a:t>joint venture </a:t>
            </a:r>
            <a:r>
              <a:rPr lang="en-US" sz="2400" dirty="0" err="1">
                <a:latin typeface="Candara (Headings)"/>
              </a:rPr>
              <a:t>atau</a:t>
            </a:r>
            <a:r>
              <a:rPr lang="en-US" sz="2400" dirty="0">
                <a:latin typeface="Candara (Headings)"/>
              </a:rPr>
              <a:t> </a:t>
            </a:r>
            <a:r>
              <a:rPr lang="en-US" sz="2400" dirty="0" err="1">
                <a:latin typeface="Candara (Headings)"/>
              </a:rPr>
              <a:t>kerja</a:t>
            </a:r>
            <a:r>
              <a:rPr lang="en-US" sz="2400" dirty="0">
                <a:latin typeface="Candara (Headings)"/>
              </a:rPr>
              <a:t> </a:t>
            </a:r>
            <a:r>
              <a:rPr lang="en-US" sz="2400" dirty="0" err="1">
                <a:latin typeface="Candara (Headings)"/>
              </a:rPr>
              <a:t>sama</a:t>
            </a:r>
            <a:endParaRPr lang="en-US" sz="2400" dirty="0">
              <a:latin typeface="Candara (Headings)"/>
            </a:endParaRPr>
          </a:p>
          <a:p>
            <a:pPr lvl="1" algn="just"/>
            <a:r>
              <a:rPr lang="en-US" sz="2400" dirty="0" err="1">
                <a:latin typeface="Candara (Headings)"/>
              </a:rPr>
              <a:t>Wadiah</a:t>
            </a:r>
            <a:r>
              <a:rPr lang="en-US" sz="2400" dirty="0">
                <a:latin typeface="Candara (Headings)"/>
              </a:rPr>
              <a:t> </a:t>
            </a:r>
            <a:r>
              <a:rPr lang="en-US" sz="2400" dirty="0" err="1">
                <a:latin typeface="Candara (Headings)"/>
              </a:rPr>
              <a:t>atau</a:t>
            </a:r>
            <a:r>
              <a:rPr lang="en-US" sz="2400" dirty="0">
                <a:latin typeface="Candara (Headings)"/>
              </a:rPr>
              <a:t> </a:t>
            </a:r>
            <a:r>
              <a:rPr lang="en-US" sz="2400" dirty="0" err="1">
                <a:latin typeface="Candara (Headings)"/>
              </a:rPr>
              <a:t>titipan</a:t>
            </a:r>
            <a:r>
              <a:rPr lang="en-US" sz="2400" dirty="0">
                <a:latin typeface="Candara (Headings)"/>
              </a:rPr>
              <a:t> </a:t>
            </a:r>
            <a:r>
              <a:rPr lang="en-US" sz="2400" dirty="0" err="1">
                <a:latin typeface="Candara (Headings)"/>
              </a:rPr>
              <a:t>atau</a:t>
            </a:r>
            <a:r>
              <a:rPr lang="en-US" sz="2400" dirty="0">
                <a:latin typeface="Candara (Headings)"/>
              </a:rPr>
              <a:t> </a:t>
            </a:r>
            <a:r>
              <a:rPr lang="en-US" sz="2400" dirty="0" err="1">
                <a:latin typeface="Candara (Headings)"/>
              </a:rPr>
              <a:t>gadai</a:t>
            </a:r>
            <a:endParaRPr lang="en-US" sz="2400" dirty="0">
              <a:latin typeface="Candara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3179260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5FB5CD5-7978-A79E-48AF-CF25BE277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6" y="947568"/>
            <a:ext cx="8272212" cy="540780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ea typeface="Cambria" panose="02040503050406030204" pitchFamily="18" charset="0"/>
              </a:rPr>
              <a:t>Tata Kelola bank syariah</a:t>
            </a:r>
            <a:endParaRPr lang="en-ID" sz="4000" dirty="0">
              <a:ea typeface="Cambria" panose="0204050305040603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B64999-BEAB-6FA9-C47B-45898593D6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5896" y="1917578"/>
            <a:ext cx="4066793" cy="4793940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>
                <a:latin typeface="+mj-lt"/>
              </a:rPr>
              <a:t>Pembiayaan</a:t>
            </a:r>
            <a:r>
              <a:rPr lang="en-US" sz="2400" dirty="0">
                <a:latin typeface="+mj-lt"/>
              </a:rPr>
              <a:t> Bank Syariah </a:t>
            </a:r>
            <a:r>
              <a:rPr lang="en-US" sz="2400" dirty="0" err="1">
                <a:latin typeface="+mj-lt"/>
              </a:rPr>
              <a:t>tidak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diperbolehkan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untuk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usaha</a:t>
            </a:r>
            <a:r>
              <a:rPr lang="en-US" sz="2400" dirty="0">
                <a:latin typeface="+mj-lt"/>
              </a:rPr>
              <a:t> yang </a:t>
            </a:r>
            <a:r>
              <a:rPr lang="en-US" sz="2400" dirty="0" err="1">
                <a:latin typeface="+mj-lt"/>
              </a:rPr>
              <a:t>berkaitan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langsung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dengan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usaha</a:t>
            </a:r>
            <a:r>
              <a:rPr lang="en-US" sz="2400" dirty="0">
                <a:latin typeface="+mj-lt"/>
              </a:rPr>
              <a:t> :</a:t>
            </a:r>
          </a:p>
          <a:p>
            <a:pPr lvl="1" algn="just"/>
            <a:r>
              <a:rPr lang="en-US" sz="2400" dirty="0" err="1">
                <a:latin typeface="+mj-lt"/>
              </a:rPr>
              <a:t>Pelacuran</a:t>
            </a:r>
            <a:endParaRPr lang="en-US" sz="2400" dirty="0">
              <a:latin typeface="+mj-lt"/>
            </a:endParaRPr>
          </a:p>
          <a:p>
            <a:pPr lvl="1" algn="just"/>
            <a:r>
              <a:rPr lang="en-US" sz="2400" dirty="0" err="1">
                <a:latin typeface="+mj-lt"/>
              </a:rPr>
              <a:t>Perjudian</a:t>
            </a:r>
            <a:endParaRPr lang="en-US" sz="2400" dirty="0">
              <a:latin typeface="+mj-lt"/>
            </a:endParaRPr>
          </a:p>
          <a:p>
            <a:pPr lvl="1" algn="just"/>
            <a:r>
              <a:rPr lang="en-US" sz="2400" dirty="0" err="1">
                <a:latin typeface="+mj-lt"/>
              </a:rPr>
              <a:t>Minuman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khamr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atau</a:t>
            </a:r>
            <a:r>
              <a:rPr lang="en-US" sz="2400" dirty="0">
                <a:latin typeface="+mj-lt"/>
              </a:rPr>
              <a:t> yang </a:t>
            </a:r>
            <a:r>
              <a:rPr lang="en-US" sz="2400" dirty="0" err="1">
                <a:latin typeface="+mj-lt"/>
              </a:rPr>
              <a:t>memabukan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termasuk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narkoba</a:t>
            </a:r>
            <a:endParaRPr lang="en-US" sz="2400" dirty="0">
              <a:latin typeface="+mj-lt"/>
            </a:endParaRPr>
          </a:p>
          <a:p>
            <a:pPr lvl="1" algn="just"/>
            <a:r>
              <a:rPr lang="en-US" sz="2400" dirty="0" err="1">
                <a:latin typeface="+mj-lt"/>
              </a:rPr>
              <a:t>Bidang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usaha</a:t>
            </a:r>
            <a:r>
              <a:rPr lang="en-US" sz="2400" dirty="0">
                <a:latin typeface="+mj-lt"/>
              </a:rPr>
              <a:t> yang </a:t>
            </a:r>
            <a:r>
              <a:rPr lang="en-US" sz="2400" dirty="0" err="1">
                <a:latin typeface="+mj-lt"/>
              </a:rPr>
              <a:t>hukumnya</a:t>
            </a:r>
            <a:r>
              <a:rPr lang="en-US" sz="2400" dirty="0">
                <a:latin typeface="+mj-lt"/>
              </a:rPr>
              <a:t> haram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45CB12-A56F-51EF-3C1A-23AA1589455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err="1">
                <a:latin typeface="+mj-lt"/>
              </a:rPr>
              <a:t>Pembiayaan</a:t>
            </a:r>
            <a:r>
              <a:rPr lang="en-US" sz="2400" dirty="0">
                <a:latin typeface="+mj-lt"/>
              </a:rPr>
              <a:t> yang </a:t>
            </a:r>
            <a:r>
              <a:rPr lang="en-US" sz="2400" dirty="0" err="1">
                <a:latin typeface="+mj-lt"/>
              </a:rPr>
              <a:t>merugikan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masyarakat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umum</a:t>
            </a:r>
            <a:r>
              <a:rPr lang="en-US" sz="2400" dirty="0">
                <a:latin typeface="+mj-lt"/>
              </a:rPr>
              <a:t> (</a:t>
            </a:r>
            <a:r>
              <a:rPr lang="en-US" sz="2400" dirty="0" err="1">
                <a:latin typeface="+mj-lt"/>
              </a:rPr>
              <a:t>Monopoli</a:t>
            </a:r>
            <a:r>
              <a:rPr lang="en-US" sz="2400" dirty="0">
                <a:latin typeface="+mj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66228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F70DB9-0664-4633-8467-D9E4BB439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3" y="852256"/>
            <a:ext cx="8272212" cy="763739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/>
              <a:t>Koperasi</a:t>
            </a:r>
            <a:r>
              <a:rPr lang="en-US" sz="4000" dirty="0"/>
              <a:t> syariah</a:t>
            </a:r>
            <a:endParaRPr lang="en-ID" sz="4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E67796-3D6D-26FE-BCD8-376732D9F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96" y="1971102"/>
            <a:ext cx="8272211" cy="4811437"/>
          </a:xfrm>
        </p:spPr>
        <p:txBody>
          <a:bodyPr>
            <a:noAutofit/>
          </a:bodyPr>
          <a:lstStyle/>
          <a:p>
            <a:pPr algn="just"/>
            <a:r>
              <a:rPr lang="en-US" sz="2400" dirty="0">
                <a:latin typeface="+mj-lt"/>
              </a:rPr>
              <a:t>Keputusan Menteri Negara </a:t>
            </a:r>
            <a:r>
              <a:rPr lang="en-US" sz="2400" dirty="0" err="1">
                <a:latin typeface="+mj-lt"/>
              </a:rPr>
              <a:t>Koperasi</a:t>
            </a:r>
            <a:r>
              <a:rPr lang="en-US" sz="2400" dirty="0">
                <a:latin typeface="+mj-lt"/>
              </a:rPr>
              <a:t> dan Usaha Kecil dan </a:t>
            </a:r>
            <a:r>
              <a:rPr lang="en-US" sz="2400" dirty="0" err="1">
                <a:latin typeface="+mj-lt"/>
              </a:rPr>
              <a:t>Menengah</a:t>
            </a:r>
            <a:r>
              <a:rPr lang="en-US" sz="2400" dirty="0">
                <a:latin typeface="+mj-lt"/>
              </a:rPr>
              <a:t> R.I </a:t>
            </a:r>
            <a:r>
              <a:rPr lang="en-US" sz="2400" dirty="0" err="1">
                <a:latin typeface="+mj-lt"/>
              </a:rPr>
              <a:t>Nomor</a:t>
            </a:r>
            <a:r>
              <a:rPr lang="en-US" sz="2400" dirty="0">
                <a:latin typeface="+mj-lt"/>
              </a:rPr>
              <a:t> : 91/KEP/M.KUKM/IX/2004 </a:t>
            </a:r>
            <a:r>
              <a:rPr lang="en-US" sz="2400" dirty="0" err="1">
                <a:latin typeface="+mj-lt"/>
              </a:rPr>
              <a:t>tentang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Petunjuk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Pelaksanaan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Kegiatan</a:t>
            </a:r>
            <a:r>
              <a:rPr lang="en-US" sz="2400" dirty="0">
                <a:latin typeface="+mj-lt"/>
              </a:rPr>
              <a:t> Usaha </a:t>
            </a:r>
            <a:r>
              <a:rPr lang="en-US" sz="2400" dirty="0" err="1">
                <a:latin typeface="+mj-lt"/>
              </a:rPr>
              <a:t>Koperasi</a:t>
            </a:r>
            <a:r>
              <a:rPr lang="en-US" sz="2400" dirty="0">
                <a:latin typeface="+mj-lt"/>
              </a:rPr>
              <a:t> Jasa </a:t>
            </a:r>
            <a:r>
              <a:rPr lang="en-US" sz="2400" dirty="0" err="1">
                <a:latin typeface="+mj-lt"/>
              </a:rPr>
              <a:t>Keuangan</a:t>
            </a:r>
            <a:r>
              <a:rPr lang="en-US" sz="2400" dirty="0">
                <a:latin typeface="+mj-lt"/>
              </a:rPr>
              <a:t> Syariah</a:t>
            </a:r>
          </a:p>
          <a:p>
            <a:pPr algn="just"/>
            <a:r>
              <a:rPr lang="en-US" sz="2400" dirty="0" err="1">
                <a:latin typeface="+mj-lt"/>
              </a:rPr>
              <a:t>Kombinasi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cara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berfikir</a:t>
            </a:r>
            <a:endParaRPr lang="en-US" sz="2400" dirty="0">
              <a:latin typeface="+mj-lt"/>
            </a:endParaRPr>
          </a:p>
          <a:p>
            <a:pPr lvl="1" algn="just"/>
            <a:r>
              <a:rPr lang="en-US" sz="2400" dirty="0" err="1">
                <a:latin typeface="+mj-lt"/>
              </a:rPr>
              <a:t>Koperasi</a:t>
            </a:r>
            <a:endParaRPr lang="en-US" sz="2400" dirty="0">
              <a:latin typeface="+mj-lt"/>
            </a:endParaRPr>
          </a:p>
          <a:p>
            <a:pPr lvl="1" algn="just"/>
            <a:r>
              <a:rPr lang="en-US" sz="2400" dirty="0">
                <a:latin typeface="+mj-lt"/>
              </a:rPr>
              <a:t>Syariah</a:t>
            </a:r>
          </a:p>
          <a:p>
            <a:pPr algn="just"/>
            <a:r>
              <a:rPr lang="en-US" sz="2400" dirty="0" err="1">
                <a:latin typeface="+mj-lt"/>
              </a:rPr>
              <a:t>Landasan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Operasional</a:t>
            </a:r>
            <a:endParaRPr lang="en-US" sz="2400" dirty="0">
              <a:latin typeface="+mj-lt"/>
            </a:endParaRPr>
          </a:p>
          <a:p>
            <a:pPr lvl="1" algn="just"/>
            <a:r>
              <a:rPr lang="en-US" sz="2400" dirty="0">
                <a:latin typeface="+mj-lt"/>
              </a:rPr>
              <a:t>Profit Oriented</a:t>
            </a:r>
          </a:p>
          <a:p>
            <a:pPr lvl="1" algn="just"/>
            <a:r>
              <a:rPr lang="en-US" sz="2400" dirty="0">
                <a:latin typeface="+mj-lt"/>
              </a:rPr>
              <a:t>Social Oriented</a:t>
            </a:r>
          </a:p>
        </p:txBody>
      </p:sp>
    </p:spTree>
    <p:extLst>
      <p:ext uri="{BB962C8B-B14F-4D97-AF65-F5344CB8AC3E}">
        <p14:creationId xmlns:p14="http://schemas.microsoft.com/office/powerpoint/2010/main" val="3317702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F70DB9-0664-4633-8467-D9E4BB439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36846"/>
            <a:ext cx="7989752" cy="838648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/>
              <a:t>bmt</a:t>
            </a:r>
            <a:endParaRPr lang="en-ID" sz="4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E67796-3D6D-26FE-BCD8-376732D9F6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5896" y="2006353"/>
            <a:ext cx="4066793" cy="4767309"/>
          </a:xfrm>
        </p:spPr>
        <p:txBody>
          <a:bodyPr>
            <a:noAutofit/>
          </a:bodyPr>
          <a:lstStyle/>
          <a:p>
            <a:pPr algn="just"/>
            <a:r>
              <a:rPr lang="en-US" sz="2400" dirty="0">
                <a:latin typeface="+mj-lt"/>
              </a:rPr>
              <a:t>Baitul Mal </a:t>
            </a:r>
            <a:r>
              <a:rPr lang="en-US" sz="2400" dirty="0" err="1">
                <a:latin typeface="+mj-lt"/>
              </a:rPr>
              <a:t>Wa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Tamwil</a:t>
            </a:r>
            <a:endParaRPr lang="en-US" sz="2400" dirty="0">
              <a:latin typeface="+mj-lt"/>
            </a:endParaRPr>
          </a:p>
          <a:p>
            <a:pPr lvl="1" algn="just"/>
            <a:r>
              <a:rPr lang="en-US" sz="2400" dirty="0">
                <a:latin typeface="+mj-lt"/>
              </a:rPr>
              <a:t>Baitul Mal = </a:t>
            </a:r>
            <a:r>
              <a:rPr lang="en-US" sz="2400" dirty="0" err="1">
                <a:latin typeface="+mj-lt"/>
              </a:rPr>
              <a:t>Rumah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Harta</a:t>
            </a:r>
            <a:endParaRPr lang="en-US" sz="2400" dirty="0">
              <a:latin typeface="+mj-lt"/>
            </a:endParaRPr>
          </a:p>
          <a:p>
            <a:pPr lvl="1" algn="just"/>
            <a:r>
              <a:rPr lang="en-US" sz="2400" dirty="0">
                <a:latin typeface="+mj-lt"/>
              </a:rPr>
              <a:t>Baitul </a:t>
            </a:r>
            <a:r>
              <a:rPr lang="en-US" sz="2400" dirty="0" err="1">
                <a:latin typeface="+mj-lt"/>
              </a:rPr>
              <a:t>Tamwil</a:t>
            </a:r>
            <a:r>
              <a:rPr lang="en-US" sz="2400" dirty="0">
                <a:latin typeface="+mj-lt"/>
              </a:rPr>
              <a:t> = </a:t>
            </a:r>
            <a:r>
              <a:rPr lang="en-US" sz="2400" dirty="0" err="1">
                <a:latin typeface="+mj-lt"/>
              </a:rPr>
              <a:t>Rumah</a:t>
            </a:r>
            <a:r>
              <a:rPr lang="en-US" sz="2400" dirty="0">
                <a:latin typeface="+mj-lt"/>
              </a:rPr>
              <a:t> Usaha</a:t>
            </a:r>
          </a:p>
          <a:p>
            <a:pPr algn="just"/>
            <a:r>
              <a:rPr lang="en-US" sz="2400" dirty="0" err="1">
                <a:latin typeface="+mj-lt"/>
              </a:rPr>
              <a:t>Orientasi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Kegiatan</a:t>
            </a:r>
            <a:endParaRPr lang="en-US" sz="2400" dirty="0">
              <a:latin typeface="+mj-lt"/>
            </a:endParaRPr>
          </a:p>
          <a:p>
            <a:pPr lvl="1" algn="just"/>
            <a:r>
              <a:rPr lang="en-US" sz="2400" dirty="0">
                <a:latin typeface="+mj-lt"/>
              </a:rPr>
              <a:t>Zakat</a:t>
            </a:r>
          </a:p>
          <a:p>
            <a:pPr lvl="1" algn="just"/>
            <a:r>
              <a:rPr lang="en-US" sz="2400" dirty="0" err="1">
                <a:latin typeface="+mj-lt"/>
              </a:rPr>
              <a:t>Infaq</a:t>
            </a:r>
            <a:endParaRPr lang="en-US" sz="2400" dirty="0">
              <a:latin typeface="+mj-lt"/>
            </a:endParaRPr>
          </a:p>
          <a:p>
            <a:pPr lvl="1" algn="just"/>
            <a:r>
              <a:rPr lang="en-US" sz="2400" dirty="0" err="1">
                <a:latin typeface="+mj-lt"/>
              </a:rPr>
              <a:t>Shadaqah</a:t>
            </a:r>
            <a:endParaRPr lang="en-US" sz="2400" dirty="0">
              <a:latin typeface="+mj-lt"/>
            </a:endParaRPr>
          </a:p>
          <a:p>
            <a:pPr lvl="1" algn="just"/>
            <a:r>
              <a:rPr lang="en-US" sz="2400" dirty="0" err="1">
                <a:latin typeface="+mj-lt"/>
              </a:rPr>
              <a:t>Wakaf</a:t>
            </a:r>
            <a:endParaRPr lang="en-US" sz="2400" dirty="0">
              <a:latin typeface="+mj-lt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9A531C-C867-63BA-1C87-15A8D71FA7D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err="1">
                <a:latin typeface="+mj-lt"/>
              </a:rPr>
              <a:t>Instrumen</a:t>
            </a:r>
            <a:endParaRPr lang="en-US" sz="2400" dirty="0">
              <a:latin typeface="+mj-lt"/>
            </a:endParaRPr>
          </a:p>
          <a:p>
            <a:pPr lvl="1" algn="just"/>
            <a:r>
              <a:rPr lang="en-US" sz="2400" dirty="0">
                <a:latin typeface="+mj-lt"/>
              </a:rPr>
              <a:t>Usaha</a:t>
            </a:r>
          </a:p>
          <a:p>
            <a:pPr lvl="1" algn="just"/>
            <a:r>
              <a:rPr lang="en-US" sz="2400" dirty="0">
                <a:latin typeface="+mj-lt"/>
              </a:rPr>
              <a:t>Ibadah</a:t>
            </a:r>
          </a:p>
          <a:p>
            <a:pPr marL="0" indent="0" algn="just">
              <a:buNone/>
            </a:pP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813144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F70DB9-0664-4633-8467-D9E4BB439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124" y="692458"/>
            <a:ext cx="7989752" cy="865281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/>
              <a:t>Sintesa</a:t>
            </a:r>
            <a:r>
              <a:rPr lang="en-US" sz="4000" dirty="0"/>
              <a:t> </a:t>
            </a:r>
            <a:r>
              <a:rPr lang="en-US" sz="4000" dirty="0" err="1"/>
              <a:t>pemikiran</a:t>
            </a:r>
            <a:r>
              <a:rPr lang="en-US" sz="4000" dirty="0"/>
              <a:t> syariah</a:t>
            </a:r>
            <a:endParaRPr lang="en-ID" sz="4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E67796-3D6D-26FE-BCD8-376732D9F6B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>
                <a:latin typeface="+mj-lt"/>
              </a:rPr>
              <a:t>Transfer </a:t>
            </a:r>
            <a:r>
              <a:rPr lang="en-US" sz="2400" i="1" dirty="0" err="1">
                <a:latin typeface="+mj-lt"/>
              </a:rPr>
              <a:t>Knowlede</a:t>
            </a:r>
            <a:endParaRPr lang="en-US" sz="2400" dirty="0">
              <a:latin typeface="+mj-lt"/>
            </a:endParaRPr>
          </a:p>
          <a:p>
            <a:pPr lvl="1" algn="just"/>
            <a:r>
              <a:rPr lang="en-US" sz="2400" dirty="0">
                <a:latin typeface="+mj-lt"/>
              </a:rPr>
              <a:t>Pendidikan Formal</a:t>
            </a:r>
          </a:p>
          <a:p>
            <a:pPr lvl="1" algn="just"/>
            <a:r>
              <a:rPr lang="en-US" sz="2400" dirty="0">
                <a:latin typeface="+mj-lt"/>
              </a:rPr>
              <a:t>Pendidikan Non Formal</a:t>
            </a:r>
          </a:p>
          <a:p>
            <a:pPr algn="just"/>
            <a:r>
              <a:rPr lang="en-US" sz="2400" dirty="0" err="1">
                <a:latin typeface="+mj-lt"/>
              </a:rPr>
              <a:t>Budaya</a:t>
            </a:r>
            <a:endParaRPr lang="en-US" sz="2400" dirty="0">
              <a:latin typeface="+mj-lt"/>
            </a:endParaRPr>
          </a:p>
          <a:p>
            <a:pPr lvl="1" algn="just"/>
            <a:r>
              <a:rPr lang="en-US" sz="2400" dirty="0" err="1">
                <a:latin typeface="+mj-lt"/>
              </a:rPr>
              <a:t>Kearifan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Lokal</a:t>
            </a:r>
            <a:endParaRPr lang="en-US" sz="2400" dirty="0">
              <a:latin typeface="+mj-lt"/>
            </a:endParaRPr>
          </a:p>
          <a:p>
            <a:pPr lvl="1" algn="just"/>
            <a:r>
              <a:rPr lang="en-US" sz="2400" dirty="0" err="1">
                <a:latin typeface="+mj-lt"/>
              </a:rPr>
              <a:t>Perilaku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Konsumen</a:t>
            </a:r>
            <a:endParaRPr lang="en-US" sz="2400" dirty="0">
              <a:latin typeface="+mj-lt"/>
            </a:endParaRPr>
          </a:p>
          <a:p>
            <a:pPr lvl="1" algn="just"/>
            <a:r>
              <a:rPr lang="en-US" sz="2400" dirty="0" err="1">
                <a:latin typeface="+mj-lt"/>
              </a:rPr>
              <a:t>Teknologi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Informasi</a:t>
            </a:r>
            <a:endParaRPr lang="en-US" sz="2400" dirty="0">
              <a:latin typeface="+mj-lt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85ED0C4-E809-9DF8-D0D5-29D4CA250A9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err="1">
                <a:latin typeface="+mj-lt"/>
              </a:rPr>
              <a:t>Peradaban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Kontemporer</a:t>
            </a:r>
            <a:endParaRPr lang="en-US" sz="2400" dirty="0">
              <a:latin typeface="+mj-lt"/>
            </a:endParaRPr>
          </a:p>
          <a:p>
            <a:pPr lvl="1" algn="just"/>
            <a:r>
              <a:rPr lang="en-US" sz="2400" dirty="0">
                <a:latin typeface="+mj-lt"/>
              </a:rPr>
              <a:t>Nasional</a:t>
            </a:r>
          </a:p>
          <a:p>
            <a:pPr lvl="1" algn="just"/>
            <a:r>
              <a:rPr lang="en-US" sz="2400" dirty="0">
                <a:latin typeface="+mj-lt"/>
              </a:rPr>
              <a:t>Regional</a:t>
            </a:r>
          </a:p>
          <a:p>
            <a:pPr lvl="1" algn="just"/>
            <a:r>
              <a:rPr lang="en-US" sz="2400" dirty="0" err="1">
                <a:latin typeface="+mj-lt"/>
              </a:rPr>
              <a:t>Internasional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8283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F70DB9-0664-4633-8467-D9E4BB439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798990"/>
            <a:ext cx="8272212" cy="816745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/>
              <a:t>Riset</a:t>
            </a:r>
            <a:r>
              <a:rPr lang="en-US" sz="3200" dirty="0"/>
              <a:t> </a:t>
            </a:r>
            <a:r>
              <a:rPr lang="en-US" sz="4000" dirty="0"/>
              <a:t>syariah</a:t>
            </a:r>
            <a:endParaRPr lang="en-ID" sz="32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E67796-3D6D-26FE-BCD8-376732D9F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96" y="1971102"/>
            <a:ext cx="8272211" cy="4886898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>
                <a:latin typeface="+mj-lt"/>
              </a:rPr>
              <a:t>Kuantitatif</a:t>
            </a:r>
            <a:endParaRPr lang="en-US" sz="2400" dirty="0">
              <a:latin typeface="+mj-lt"/>
            </a:endParaRPr>
          </a:p>
          <a:p>
            <a:pPr algn="just"/>
            <a:r>
              <a:rPr lang="en-US" sz="2400" dirty="0" err="1">
                <a:latin typeface="+mj-lt"/>
              </a:rPr>
              <a:t>Kualitatif</a:t>
            </a:r>
            <a:endParaRPr lang="en-US" sz="2400" dirty="0">
              <a:latin typeface="+mj-lt"/>
            </a:endParaRPr>
          </a:p>
          <a:p>
            <a:pPr algn="just"/>
            <a:r>
              <a:rPr lang="en-US" sz="2400" dirty="0" err="1">
                <a:latin typeface="+mj-lt"/>
              </a:rPr>
              <a:t>Analisis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Empiris</a:t>
            </a:r>
            <a:endParaRPr lang="en-US" sz="2400" dirty="0">
              <a:latin typeface="+mj-lt"/>
            </a:endParaRPr>
          </a:p>
          <a:p>
            <a:pPr lvl="1" algn="just"/>
            <a:r>
              <a:rPr lang="en-US" sz="2400" i="1" dirty="0">
                <a:latin typeface="+mj-lt"/>
              </a:rPr>
              <a:t>Market Share</a:t>
            </a:r>
          </a:p>
          <a:p>
            <a:pPr lvl="1" algn="just"/>
            <a:r>
              <a:rPr lang="en-US" sz="2400" dirty="0">
                <a:latin typeface="+mj-lt"/>
              </a:rPr>
              <a:t>Geo Ekonomi</a:t>
            </a:r>
          </a:p>
          <a:p>
            <a:pPr lvl="1" algn="just"/>
            <a:r>
              <a:rPr lang="en-US" sz="2400" dirty="0">
                <a:latin typeface="+mj-lt"/>
              </a:rPr>
              <a:t>Geo Strategi</a:t>
            </a:r>
          </a:p>
          <a:p>
            <a:pPr lvl="1" algn="just"/>
            <a:r>
              <a:rPr lang="en-US" sz="2400" dirty="0">
                <a:latin typeface="+mj-lt"/>
              </a:rPr>
              <a:t>Geo </a:t>
            </a:r>
            <a:r>
              <a:rPr lang="en-US" sz="2400" dirty="0" err="1">
                <a:latin typeface="+mj-lt"/>
              </a:rPr>
              <a:t>Demografi</a:t>
            </a:r>
            <a:endParaRPr lang="en-US" sz="2400" dirty="0">
              <a:latin typeface="+mj-lt"/>
            </a:endParaRPr>
          </a:p>
          <a:p>
            <a:pPr algn="just"/>
            <a:r>
              <a:rPr lang="en-US" sz="2400" dirty="0">
                <a:latin typeface="+mj-lt"/>
              </a:rPr>
              <a:t>Strategi </a:t>
            </a:r>
            <a:r>
              <a:rPr lang="en-US" sz="2400" dirty="0" err="1">
                <a:latin typeface="+mj-lt"/>
              </a:rPr>
              <a:t>Bersaing</a:t>
            </a:r>
            <a:endParaRPr lang="en-US" sz="2400" dirty="0">
              <a:latin typeface="+mj-lt"/>
            </a:endParaRPr>
          </a:p>
          <a:p>
            <a:pPr algn="just"/>
            <a:r>
              <a:rPr lang="en-US" sz="2400" i="1" dirty="0">
                <a:latin typeface="+mj-lt"/>
              </a:rPr>
              <a:t>Added Value</a:t>
            </a:r>
          </a:p>
        </p:txBody>
      </p:sp>
    </p:spTree>
    <p:extLst>
      <p:ext uri="{BB962C8B-B14F-4D97-AF65-F5344CB8AC3E}">
        <p14:creationId xmlns:p14="http://schemas.microsoft.com/office/powerpoint/2010/main" val="551412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5FB5CD5-7978-A79E-48AF-CF25BE277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896645"/>
            <a:ext cx="8272212" cy="641085"/>
          </a:xfrm>
        </p:spPr>
        <p:txBody>
          <a:bodyPr>
            <a:noAutofit/>
          </a:bodyPr>
          <a:lstStyle/>
          <a:p>
            <a:pPr algn="ctr"/>
            <a:r>
              <a:rPr lang="en-US" sz="4000" dirty="0" err="1">
                <a:ea typeface="Cambria" panose="02040503050406030204" pitchFamily="18" charset="0"/>
              </a:rPr>
              <a:t>Pengantar</a:t>
            </a:r>
            <a:r>
              <a:rPr lang="en-US" sz="4000" dirty="0">
                <a:ea typeface="Cambria" panose="02040503050406030204" pitchFamily="18" charset="0"/>
              </a:rPr>
              <a:t> </a:t>
            </a:r>
            <a:r>
              <a:rPr lang="en-US" sz="4000" dirty="0" err="1">
                <a:ea typeface="Cambria" panose="02040503050406030204" pitchFamily="18" charset="0"/>
              </a:rPr>
              <a:t>materi</a:t>
            </a:r>
            <a:r>
              <a:rPr lang="en-US" sz="4000" dirty="0">
                <a:ea typeface="Cambria" panose="02040503050406030204" pitchFamily="18" charset="0"/>
              </a:rPr>
              <a:t> </a:t>
            </a:r>
            <a:r>
              <a:rPr lang="en-US" sz="4000" dirty="0" err="1">
                <a:ea typeface="Cambria" panose="02040503050406030204" pitchFamily="18" charset="0"/>
              </a:rPr>
              <a:t>kuliah</a:t>
            </a:r>
            <a:endParaRPr lang="en-ID" sz="4000" dirty="0">
              <a:ea typeface="Cambria" panose="0204050305040603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B64999-BEAB-6FA9-C47B-45898593D6B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err="1">
                <a:latin typeface="+mj-lt"/>
              </a:rPr>
              <a:t>Manusia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diciptakan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Tuhan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sebagai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makhluk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sosial</a:t>
            </a:r>
            <a:r>
              <a:rPr lang="en-US" sz="2400" dirty="0">
                <a:latin typeface="+mj-lt"/>
              </a:rPr>
              <a:t> dan </a:t>
            </a:r>
            <a:r>
              <a:rPr lang="en-US" sz="2400" dirty="0" err="1">
                <a:latin typeface="+mj-lt"/>
              </a:rPr>
              <a:t>makhluk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individu</a:t>
            </a:r>
            <a:endParaRPr lang="en-US" sz="2400" dirty="0">
              <a:latin typeface="+mj-lt"/>
            </a:endParaRPr>
          </a:p>
          <a:p>
            <a:pPr algn="just"/>
            <a:r>
              <a:rPr lang="en-US" sz="2400" dirty="0" err="1">
                <a:latin typeface="+mj-lt"/>
              </a:rPr>
              <a:t>Untuk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memenuhi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hidupnya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manusia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berhubungan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satu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dengan</a:t>
            </a:r>
            <a:r>
              <a:rPr lang="en-US" sz="2400" dirty="0">
                <a:latin typeface="+mj-lt"/>
              </a:rPr>
              <a:t> yang </a:t>
            </a:r>
            <a:r>
              <a:rPr lang="en-US" sz="2400" dirty="0" err="1">
                <a:latin typeface="+mj-lt"/>
              </a:rPr>
              <a:t>lainnya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melalui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Kegiatan</a:t>
            </a:r>
            <a:r>
              <a:rPr lang="en-US" sz="2400" dirty="0">
                <a:latin typeface="+mj-lt"/>
              </a:rPr>
              <a:t> Ekonomi</a:t>
            </a:r>
            <a:endParaRPr lang="en-ID" sz="2400" dirty="0">
              <a:latin typeface="+mj-lt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45CB12-A56F-51EF-3C1A-23AA1589455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>
                <a:latin typeface="+mj-lt"/>
              </a:rPr>
              <a:t>Lembaga </a:t>
            </a:r>
            <a:r>
              <a:rPr lang="en-US" sz="2400" dirty="0" err="1">
                <a:latin typeface="+mj-lt"/>
              </a:rPr>
              <a:t>atau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organisasi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untuk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kegiatan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ekonomi</a:t>
            </a:r>
            <a:r>
              <a:rPr lang="en-US" sz="2400" dirty="0">
                <a:latin typeface="+mj-lt"/>
              </a:rPr>
              <a:t> salah </a:t>
            </a:r>
            <a:r>
              <a:rPr lang="en-US" sz="2400" dirty="0" err="1">
                <a:latin typeface="+mj-lt"/>
              </a:rPr>
              <a:t>satunya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adalah</a:t>
            </a:r>
            <a:r>
              <a:rPr lang="en-US" sz="2400" dirty="0">
                <a:latin typeface="+mj-lt"/>
              </a:rPr>
              <a:t> Bank Syariah</a:t>
            </a:r>
          </a:p>
          <a:p>
            <a:pPr algn="just"/>
            <a:r>
              <a:rPr lang="en-US" sz="2400" dirty="0" err="1">
                <a:latin typeface="+mj-lt"/>
              </a:rPr>
              <a:t>Manusia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ditunjuk</a:t>
            </a:r>
            <a:r>
              <a:rPr lang="en-US" sz="2400" dirty="0">
                <a:latin typeface="+mj-lt"/>
              </a:rPr>
              <a:t> oleh </a:t>
            </a:r>
            <a:r>
              <a:rPr lang="en-US" sz="2400" dirty="0" err="1">
                <a:latin typeface="+mj-lt"/>
              </a:rPr>
              <a:t>Tuhan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sebagai</a:t>
            </a:r>
            <a:r>
              <a:rPr lang="en-US" sz="2400" dirty="0">
                <a:latin typeface="+mj-lt"/>
              </a:rPr>
              <a:t> “Khalifah Fil Ard” </a:t>
            </a:r>
            <a:r>
              <a:rPr lang="en-US" sz="2400" dirty="0" err="1">
                <a:latin typeface="+mj-lt"/>
              </a:rPr>
              <a:t>atau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Pemimpin</a:t>
            </a:r>
            <a:r>
              <a:rPr lang="en-US" sz="2400" dirty="0">
                <a:latin typeface="+mj-lt"/>
              </a:rPr>
              <a:t> di Dunia</a:t>
            </a:r>
            <a:endParaRPr lang="en-ID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77457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5FB5CD5-7978-A79E-48AF-CF25BE277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896645"/>
            <a:ext cx="8272212" cy="641085"/>
          </a:xfrm>
        </p:spPr>
        <p:txBody>
          <a:bodyPr>
            <a:noAutofit/>
          </a:bodyPr>
          <a:lstStyle/>
          <a:p>
            <a:pPr algn="ctr"/>
            <a:r>
              <a:rPr lang="en-US" sz="4000" dirty="0" err="1">
                <a:latin typeface="Consolas (Headings)"/>
                <a:ea typeface="Cambria" panose="02040503050406030204" pitchFamily="18" charset="0"/>
              </a:rPr>
              <a:t>Perbankan</a:t>
            </a:r>
            <a:r>
              <a:rPr lang="en-US" sz="4000" dirty="0">
                <a:latin typeface="Consolas (Headings)"/>
                <a:ea typeface="Cambria" panose="02040503050406030204" pitchFamily="18" charset="0"/>
              </a:rPr>
              <a:t> syariah</a:t>
            </a:r>
            <a:endParaRPr lang="en-ID" sz="4000" dirty="0">
              <a:latin typeface="Consolas (Headings)"/>
              <a:ea typeface="Cambria" panose="0204050305040603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B64999-BEAB-6FA9-C47B-45898593D6B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err="1">
                <a:latin typeface="+mj-lt"/>
              </a:rPr>
              <a:t>Undang-undang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Nomor</a:t>
            </a:r>
            <a:r>
              <a:rPr lang="en-US" sz="2400" dirty="0">
                <a:latin typeface="+mj-lt"/>
              </a:rPr>
              <a:t> 21 </a:t>
            </a:r>
            <a:r>
              <a:rPr lang="en-US" sz="2400" dirty="0" err="1">
                <a:latin typeface="+mj-lt"/>
              </a:rPr>
              <a:t>Tahun</a:t>
            </a:r>
            <a:r>
              <a:rPr lang="en-US" sz="2400" dirty="0">
                <a:latin typeface="+mj-lt"/>
              </a:rPr>
              <a:t> 2008 </a:t>
            </a:r>
            <a:r>
              <a:rPr lang="en-US" sz="2400" dirty="0" err="1">
                <a:latin typeface="+mj-lt"/>
              </a:rPr>
              <a:t>mengatur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tentang</a:t>
            </a:r>
            <a:r>
              <a:rPr lang="en-US" sz="2400" dirty="0">
                <a:latin typeface="+mj-lt"/>
              </a:rPr>
              <a:t> tata </a:t>
            </a:r>
            <a:r>
              <a:rPr lang="en-US" sz="2400" dirty="0" err="1">
                <a:latin typeface="+mj-lt"/>
              </a:rPr>
              <a:t>kelola</a:t>
            </a:r>
            <a:r>
              <a:rPr lang="en-US" sz="2400" dirty="0">
                <a:latin typeface="+mj-lt"/>
              </a:rPr>
              <a:t> Bank Syariah</a:t>
            </a:r>
          </a:p>
          <a:p>
            <a:pPr algn="just"/>
            <a:r>
              <a:rPr lang="en-US" sz="2400" dirty="0" err="1">
                <a:latin typeface="+mj-lt"/>
              </a:rPr>
              <a:t>Setiap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transaksi</a:t>
            </a:r>
            <a:r>
              <a:rPr lang="en-US" sz="2400" dirty="0">
                <a:latin typeface="+mj-lt"/>
              </a:rPr>
              <a:t> pada Bank Syariah </a:t>
            </a:r>
            <a:r>
              <a:rPr lang="en-US" sz="2400" dirty="0" err="1">
                <a:latin typeface="+mj-lt"/>
              </a:rPr>
              <a:t>harus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melalui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mekanisme</a:t>
            </a:r>
            <a:r>
              <a:rPr lang="en-US" sz="2400" dirty="0">
                <a:latin typeface="+mj-lt"/>
              </a:rPr>
              <a:t> “</a:t>
            </a:r>
            <a:r>
              <a:rPr lang="en-US" sz="2400" dirty="0" err="1">
                <a:latin typeface="+mj-lt"/>
              </a:rPr>
              <a:t>Akad</a:t>
            </a:r>
            <a:r>
              <a:rPr lang="en-US" sz="2400" dirty="0">
                <a:latin typeface="+mj-lt"/>
              </a:rPr>
              <a:t>”</a:t>
            </a:r>
            <a:endParaRPr lang="en-ID" sz="2400" dirty="0">
              <a:latin typeface="+mj-lt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45CB12-A56F-51EF-3C1A-23AA1589455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err="1">
                <a:latin typeface="+mj-lt"/>
              </a:rPr>
              <a:t>Setiap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kegiatan</a:t>
            </a:r>
            <a:r>
              <a:rPr lang="en-US" sz="2400" dirty="0">
                <a:latin typeface="+mj-lt"/>
              </a:rPr>
              <a:t> “</a:t>
            </a:r>
            <a:r>
              <a:rPr lang="en-US" sz="2400" dirty="0" err="1">
                <a:latin typeface="+mj-lt"/>
              </a:rPr>
              <a:t>Akad</a:t>
            </a:r>
            <a:r>
              <a:rPr lang="en-US" sz="2400" dirty="0">
                <a:latin typeface="+mj-lt"/>
              </a:rPr>
              <a:t>” </a:t>
            </a:r>
            <a:r>
              <a:rPr lang="en-US" sz="2400" dirty="0" err="1">
                <a:latin typeface="+mj-lt"/>
              </a:rPr>
              <a:t>harus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terpenuhi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rukun</a:t>
            </a:r>
            <a:r>
              <a:rPr lang="en-US" sz="2400" dirty="0">
                <a:latin typeface="+mj-lt"/>
              </a:rPr>
              <a:t> dan </a:t>
            </a:r>
            <a:r>
              <a:rPr lang="en-US" sz="2400" dirty="0" err="1">
                <a:latin typeface="+mj-lt"/>
              </a:rPr>
              <a:t>syaratnya</a:t>
            </a:r>
            <a:endParaRPr lang="en-US" sz="2400" dirty="0">
              <a:latin typeface="+mj-lt"/>
            </a:endParaRPr>
          </a:p>
          <a:p>
            <a:pPr algn="just"/>
            <a:r>
              <a:rPr lang="en-US" sz="2400" dirty="0" err="1">
                <a:latin typeface="+mj-lt"/>
              </a:rPr>
              <a:t>Seluruh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transaksi</a:t>
            </a:r>
            <a:r>
              <a:rPr lang="en-US" sz="2400" dirty="0">
                <a:latin typeface="+mj-lt"/>
              </a:rPr>
              <a:t> syariah </a:t>
            </a:r>
            <a:r>
              <a:rPr lang="en-US" sz="2400" dirty="0" err="1">
                <a:latin typeface="+mj-lt"/>
              </a:rPr>
              <a:t>tidak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boleh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menyimpang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dari</a:t>
            </a:r>
            <a:r>
              <a:rPr lang="en-US" sz="2400" dirty="0">
                <a:latin typeface="+mj-lt"/>
              </a:rPr>
              <a:t> Al-Qur’an dan Hadis</a:t>
            </a:r>
            <a:endParaRPr lang="en-ID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90837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F70DB9-0664-4633-8467-D9E4BB439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5" y="1025164"/>
            <a:ext cx="8272212" cy="537566"/>
          </a:xfrm>
        </p:spPr>
        <p:txBody>
          <a:bodyPr>
            <a:noAutofit/>
          </a:bodyPr>
          <a:lstStyle/>
          <a:p>
            <a:pPr algn="ctr"/>
            <a:r>
              <a:rPr lang="en-US" sz="4000" dirty="0" err="1"/>
              <a:t>Perencanaan</a:t>
            </a:r>
            <a:r>
              <a:rPr lang="en-US" sz="4000" dirty="0"/>
              <a:t> </a:t>
            </a:r>
            <a:r>
              <a:rPr lang="en-US" sz="4000" dirty="0" err="1"/>
              <a:t>organisasi</a:t>
            </a:r>
            <a:endParaRPr lang="en-ID" sz="4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E67796-3D6D-26FE-BCD8-376732D9F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95" y="1926454"/>
            <a:ext cx="8272211" cy="4931545"/>
          </a:xfrm>
        </p:spPr>
        <p:txBody>
          <a:bodyPr>
            <a:noAutofit/>
          </a:bodyPr>
          <a:lstStyle/>
          <a:p>
            <a:pPr algn="just"/>
            <a:r>
              <a:rPr lang="en-US" sz="2200" dirty="0" err="1">
                <a:latin typeface="+mj-lt"/>
              </a:rPr>
              <a:t>Acuan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perencanaan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organisasi</a:t>
            </a:r>
            <a:r>
              <a:rPr lang="en-US" sz="2200" dirty="0">
                <a:latin typeface="+mj-lt"/>
              </a:rPr>
              <a:t> pada </a:t>
            </a:r>
            <a:r>
              <a:rPr lang="en-US" sz="2200" dirty="0" err="1">
                <a:latin typeface="+mj-lt"/>
              </a:rPr>
              <a:t>visi</a:t>
            </a:r>
            <a:r>
              <a:rPr lang="en-US" sz="2200" dirty="0">
                <a:latin typeface="+mj-lt"/>
              </a:rPr>
              <a:t> dan </a:t>
            </a:r>
            <a:r>
              <a:rPr lang="en-US" sz="2200" dirty="0" err="1">
                <a:latin typeface="+mj-lt"/>
              </a:rPr>
              <a:t>misi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perusahaan</a:t>
            </a:r>
            <a:endParaRPr lang="en-US" sz="2200" dirty="0">
              <a:latin typeface="+mj-lt"/>
            </a:endParaRPr>
          </a:p>
          <a:p>
            <a:pPr algn="just"/>
            <a:r>
              <a:rPr lang="en-US" sz="2200" dirty="0" err="1">
                <a:latin typeface="+mj-lt"/>
              </a:rPr>
              <a:t>Perencanaan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meliputi</a:t>
            </a:r>
            <a:endParaRPr lang="en-US" sz="2200" dirty="0">
              <a:latin typeface="+mj-lt"/>
            </a:endParaRPr>
          </a:p>
          <a:p>
            <a:pPr lvl="1" algn="just"/>
            <a:r>
              <a:rPr lang="en-US" sz="2200" dirty="0">
                <a:latin typeface="+mj-lt"/>
              </a:rPr>
              <a:t>Tata Kelola </a:t>
            </a:r>
            <a:r>
              <a:rPr lang="en-US" sz="2200" dirty="0" err="1">
                <a:latin typeface="+mj-lt"/>
              </a:rPr>
              <a:t>organisasi</a:t>
            </a:r>
            <a:endParaRPr lang="en-US" sz="2200" dirty="0">
              <a:latin typeface="+mj-lt"/>
            </a:endParaRPr>
          </a:p>
          <a:p>
            <a:pPr lvl="1" algn="just"/>
            <a:r>
              <a:rPr lang="en-US" sz="2200" dirty="0" err="1">
                <a:latin typeface="+mj-lt"/>
              </a:rPr>
              <a:t>Pengawakan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atau</a:t>
            </a:r>
            <a:r>
              <a:rPr lang="en-US" sz="2200" dirty="0">
                <a:latin typeface="+mj-lt"/>
              </a:rPr>
              <a:t> SDM</a:t>
            </a:r>
          </a:p>
          <a:p>
            <a:pPr lvl="1" algn="just"/>
            <a:r>
              <a:rPr lang="en-US" sz="2200" dirty="0" err="1">
                <a:latin typeface="+mj-lt"/>
              </a:rPr>
              <a:t>Akses</a:t>
            </a:r>
            <a:endParaRPr lang="en-US" sz="2200" dirty="0">
              <a:latin typeface="+mj-lt"/>
            </a:endParaRPr>
          </a:p>
          <a:p>
            <a:pPr lvl="1" algn="just"/>
            <a:r>
              <a:rPr lang="en-US" sz="2200" dirty="0" err="1">
                <a:latin typeface="+mj-lt"/>
              </a:rPr>
              <a:t>Hubungan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kelembagaan</a:t>
            </a:r>
            <a:endParaRPr lang="en-US" sz="2200" dirty="0">
              <a:latin typeface="+mj-lt"/>
            </a:endParaRPr>
          </a:p>
          <a:p>
            <a:pPr lvl="1" algn="just"/>
            <a:r>
              <a:rPr lang="en-US" sz="2200" dirty="0">
                <a:latin typeface="+mj-lt"/>
              </a:rPr>
              <a:t>S.O.P</a:t>
            </a:r>
          </a:p>
          <a:p>
            <a:pPr lvl="1" algn="just"/>
            <a:r>
              <a:rPr lang="en-US" sz="2200" dirty="0" err="1">
                <a:latin typeface="+mj-lt"/>
              </a:rPr>
              <a:t>Sistem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pengawasan</a:t>
            </a:r>
            <a:r>
              <a:rPr lang="en-US" sz="2200" dirty="0">
                <a:latin typeface="+mj-lt"/>
              </a:rPr>
              <a:t>, </a:t>
            </a:r>
            <a:r>
              <a:rPr lang="en-US" sz="2200" dirty="0" err="1">
                <a:latin typeface="+mj-lt"/>
              </a:rPr>
              <a:t>dll</a:t>
            </a:r>
            <a:endParaRPr lang="en-ID" sz="2200" dirty="0">
              <a:latin typeface="+mj-lt"/>
            </a:endParaRPr>
          </a:p>
          <a:p>
            <a:pPr algn="just"/>
            <a:r>
              <a:rPr lang="en-ID" sz="2200" dirty="0" err="1">
                <a:latin typeface="+mj-lt"/>
              </a:rPr>
              <a:t>Orientasi</a:t>
            </a:r>
            <a:r>
              <a:rPr lang="en-ID" sz="2200" dirty="0">
                <a:latin typeface="+mj-lt"/>
              </a:rPr>
              <a:t> </a:t>
            </a:r>
            <a:r>
              <a:rPr lang="en-ID" sz="2200" dirty="0" err="1">
                <a:latin typeface="+mj-lt"/>
              </a:rPr>
              <a:t>dasar</a:t>
            </a:r>
            <a:r>
              <a:rPr lang="en-ID" sz="2200" dirty="0">
                <a:latin typeface="+mj-lt"/>
              </a:rPr>
              <a:t> </a:t>
            </a:r>
            <a:r>
              <a:rPr lang="en-ID" sz="2200" dirty="0" err="1">
                <a:latin typeface="+mj-lt"/>
              </a:rPr>
              <a:t>perencanaan</a:t>
            </a:r>
            <a:r>
              <a:rPr lang="en-ID" sz="2200" dirty="0">
                <a:latin typeface="+mj-lt"/>
              </a:rPr>
              <a:t> </a:t>
            </a:r>
            <a:r>
              <a:rPr lang="en-ID" sz="2200" dirty="0" err="1">
                <a:latin typeface="+mj-lt"/>
              </a:rPr>
              <a:t>harus</a:t>
            </a:r>
            <a:r>
              <a:rPr lang="en-ID" sz="2200" dirty="0">
                <a:latin typeface="+mj-lt"/>
              </a:rPr>
              <a:t> </a:t>
            </a:r>
            <a:r>
              <a:rPr lang="en-ID" sz="2200" dirty="0" err="1">
                <a:latin typeface="+mj-lt"/>
              </a:rPr>
              <a:t>berfikir</a:t>
            </a:r>
            <a:r>
              <a:rPr lang="en-ID" sz="2200" dirty="0">
                <a:latin typeface="+mj-lt"/>
              </a:rPr>
              <a:t> </a:t>
            </a:r>
            <a:r>
              <a:rPr lang="en-ID" sz="2200" dirty="0" err="1">
                <a:latin typeface="+mj-lt"/>
              </a:rPr>
              <a:t>tentang</a:t>
            </a:r>
            <a:r>
              <a:rPr lang="en-ID" sz="2200" dirty="0">
                <a:latin typeface="+mj-lt"/>
              </a:rPr>
              <a:t> </a:t>
            </a:r>
            <a:r>
              <a:rPr lang="en-ID" sz="2200" dirty="0" err="1">
                <a:latin typeface="+mj-lt"/>
              </a:rPr>
              <a:t>kelangsungan</a:t>
            </a:r>
            <a:r>
              <a:rPr lang="en-ID" sz="2200" dirty="0">
                <a:latin typeface="+mj-lt"/>
              </a:rPr>
              <a:t> </a:t>
            </a:r>
            <a:r>
              <a:rPr lang="en-ID" sz="2200" dirty="0" err="1">
                <a:latin typeface="+mj-lt"/>
              </a:rPr>
              <a:t>hidup</a:t>
            </a:r>
            <a:r>
              <a:rPr lang="en-ID" sz="2200" dirty="0">
                <a:latin typeface="+mj-lt"/>
              </a:rPr>
              <a:t> </a:t>
            </a:r>
            <a:r>
              <a:rPr lang="en-ID" sz="2200" dirty="0" err="1">
                <a:latin typeface="+mj-lt"/>
              </a:rPr>
              <a:t>organisasi</a:t>
            </a:r>
            <a:r>
              <a:rPr lang="en-ID" sz="2200" dirty="0">
                <a:latin typeface="+mj-lt"/>
              </a:rPr>
              <a:t> pada </a:t>
            </a:r>
            <a:r>
              <a:rPr lang="en-ID" sz="2200" dirty="0" err="1">
                <a:latin typeface="+mj-lt"/>
              </a:rPr>
              <a:t>kondisi</a:t>
            </a:r>
            <a:r>
              <a:rPr lang="en-ID" sz="2200" dirty="0">
                <a:latin typeface="+mj-lt"/>
              </a:rPr>
              <a:t> </a:t>
            </a:r>
            <a:r>
              <a:rPr lang="en-ID" sz="2200" dirty="0" err="1">
                <a:latin typeface="+mj-lt"/>
              </a:rPr>
              <a:t>lingkungan</a:t>
            </a:r>
            <a:r>
              <a:rPr lang="en-ID" sz="2200" dirty="0">
                <a:latin typeface="+mj-lt"/>
              </a:rPr>
              <a:t> </a:t>
            </a:r>
            <a:r>
              <a:rPr lang="en-ID" sz="2200" dirty="0" err="1">
                <a:latin typeface="+mj-lt"/>
              </a:rPr>
              <a:t>apapun</a:t>
            </a:r>
            <a:endParaRPr lang="en-US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24325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5FB5CD5-7978-A79E-48AF-CF25BE277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996950"/>
            <a:ext cx="8272212" cy="540780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ea typeface="Cambria" panose="02040503050406030204" pitchFamily="18" charset="0"/>
              </a:rPr>
              <a:t>Tata Kelola </a:t>
            </a:r>
            <a:r>
              <a:rPr lang="en-US" sz="4000" dirty="0" err="1">
                <a:ea typeface="Cambria" panose="02040503050406030204" pitchFamily="18" charset="0"/>
              </a:rPr>
              <a:t>kelembagaan</a:t>
            </a:r>
            <a:endParaRPr lang="en-ID" sz="4000" dirty="0">
              <a:ea typeface="Cambria" panose="0204050305040603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B64999-BEAB-6FA9-C47B-45898593D6B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err="1">
                <a:latin typeface="+mj-lt"/>
              </a:rPr>
              <a:t>Operasional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perbankan</a:t>
            </a:r>
            <a:r>
              <a:rPr lang="en-US" sz="2400" dirty="0">
                <a:latin typeface="+mj-lt"/>
              </a:rPr>
              <a:t> syariah </a:t>
            </a:r>
            <a:r>
              <a:rPr lang="en-US" sz="2400" dirty="0" err="1">
                <a:latin typeface="+mj-lt"/>
              </a:rPr>
              <a:t>harus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mengikuti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semua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regulasi</a:t>
            </a:r>
            <a:endParaRPr lang="en-US" sz="2400" dirty="0">
              <a:latin typeface="+mj-lt"/>
            </a:endParaRPr>
          </a:p>
          <a:p>
            <a:pPr algn="just"/>
            <a:r>
              <a:rPr lang="en-US" sz="2400" dirty="0" err="1">
                <a:latin typeface="+mj-lt"/>
              </a:rPr>
              <a:t>Semua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perangkat</a:t>
            </a:r>
            <a:r>
              <a:rPr lang="en-US" sz="2400" dirty="0">
                <a:latin typeface="+mj-lt"/>
              </a:rPr>
              <a:t> SDM </a:t>
            </a:r>
            <a:r>
              <a:rPr lang="en-US" sz="2400" dirty="0" err="1">
                <a:latin typeface="+mj-lt"/>
              </a:rPr>
              <a:t>harus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paham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dengan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kaidah-kaidah</a:t>
            </a:r>
            <a:r>
              <a:rPr lang="en-US" sz="2400" dirty="0">
                <a:latin typeface="+mj-lt"/>
              </a:rPr>
              <a:t> syariah</a:t>
            </a:r>
            <a:endParaRPr lang="en-ID" sz="2400" dirty="0">
              <a:latin typeface="+mj-lt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45CB12-A56F-51EF-3C1A-23AA1589455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>
                <a:latin typeface="+mj-lt"/>
              </a:rPr>
              <a:t>Tata Kelola Bank Syariah </a:t>
            </a:r>
            <a:r>
              <a:rPr lang="en-US" sz="2400" dirty="0" err="1">
                <a:latin typeface="+mj-lt"/>
              </a:rPr>
              <a:t>harus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mampu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beradaptasi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dengan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kearifan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lokal</a:t>
            </a:r>
            <a:endParaRPr lang="en-US" sz="2400" dirty="0">
              <a:latin typeface="+mj-lt"/>
            </a:endParaRPr>
          </a:p>
          <a:p>
            <a:pPr algn="just"/>
            <a:r>
              <a:rPr lang="en-US" sz="2400" dirty="0" err="1">
                <a:latin typeface="+mj-lt"/>
              </a:rPr>
              <a:t>Perangkat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organisasi</a:t>
            </a:r>
            <a:r>
              <a:rPr lang="en-US" sz="2400" dirty="0">
                <a:latin typeface="+mj-lt"/>
              </a:rPr>
              <a:t> Bank Syariah </a:t>
            </a:r>
            <a:r>
              <a:rPr lang="en-US" sz="2400" dirty="0" err="1">
                <a:latin typeface="+mj-lt"/>
              </a:rPr>
              <a:t>harus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berpedoman</a:t>
            </a:r>
            <a:r>
              <a:rPr lang="en-US" sz="2400" dirty="0">
                <a:latin typeface="+mj-lt"/>
              </a:rPr>
              <a:t> pada </a:t>
            </a:r>
            <a:r>
              <a:rPr lang="en-US" sz="2400" dirty="0" err="1">
                <a:latin typeface="+mj-lt"/>
              </a:rPr>
              <a:t>prinsip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kehati-hatian</a:t>
            </a:r>
            <a:endParaRPr lang="en-ID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78945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F70DB9-0664-4633-8467-D9E4BB439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5" y="878889"/>
            <a:ext cx="8272212" cy="683161"/>
          </a:xfrm>
        </p:spPr>
        <p:txBody>
          <a:bodyPr>
            <a:noAutofit/>
          </a:bodyPr>
          <a:lstStyle/>
          <a:p>
            <a:pPr algn="ctr"/>
            <a:r>
              <a:rPr lang="en-US" sz="4000" dirty="0" err="1"/>
              <a:t>regulasi</a:t>
            </a:r>
            <a:endParaRPr lang="en-ID" sz="4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E67796-3D6D-26FE-BCD8-376732D9F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96" y="1917577"/>
            <a:ext cx="8272211" cy="4722920"/>
          </a:xfrm>
        </p:spPr>
        <p:txBody>
          <a:bodyPr>
            <a:noAutofit/>
          </a:bodyPr>
          <a:lstStyle/>
          <a:p>
            <a:pPr algn="just"/>
            <a:r>
              <a:rPr lang="en-US" sz="2400" dirty="0">
                <a:latin typeface="+mj-lt"/>
              </a:rPr>
              <a:t>Ada </a:t>
            </a:r>
            <a:r>
              <a:rPr lang="en-US" sz="2400" dirty="0" err="1">
                <a:latin typeface="+mj-lt"/>
              </a:rPr>
              <a:t>aturan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tertulis</a:t>
            </a:r>
            <a:r>
              <a:rPr lang="en-US" sz="2400" dirty="0">
                <a:latin typeface="+mj-lt"/>
              </a:rPr>
              <a:t> dan </a:t>
            </a:r>
            <a:r>
              <a:rPr lang="en-US" sz="2400" dirty="0" err="1">
                <a:latin typeface="+mj-lt"/>
              </a:rPr>
              <a:t>aturan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tidak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tertulis</a:t>
            </a:r>
            <a:endParaRPr lang="en-US" sz="2400" dirty="0">
              <a:latin typeface="+mj-lt"/>
            </a:endParaRPr>
          </a:p>
          <a:p>
            <a:pPr algn="just"/>
            <a:r>
              <a:rPr lang="en-US" sz="2400" dirty="0" err="1">
                <a:latin typeface="+mj-lt"/>
              </a:rPr>
              <a:t>Aturan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tertulis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meliputi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semua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aturan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perundang-undangan</a:t>
            </a:r>
            <a:endParaRPr lang="en-US" sz="2400" dirty="0">
              <a:latin typeface="+mj-lt"/>
            </a:endParaRPr>
          </a:p>
          <a:p>
            <a:pPr algn="just"/>
            <a:r>
              <a:rPr lang="en-ID" sz="2400" dirty="0" err="1">
                <a:latin typeface="+mj-lt"/>
              </a:rPr>
              <a:t>Aturan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tidak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tertulis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meliputi</a:t>
            </a:r>
            <a:endParaRPr lang="en-ID" sz="2400" dirty="0">
              <a:latin typeface="+mj-lt"/>
            </a:endParaRPr>
          </a:p>
          <a:p>
            <a:pPr lvl="1" algn="just"/>
            <a:r>
              <a:rPr lang="en-ID" sz="2400" dirty="0">
                <a:latin typeface="+mj-lt"/>
              </a:rPr>
              <a:t>Etika</a:t>
            </a:r>
          </a:p>
          <a:p>
            <a:pPr lvl="1" algn="just"/>
            <a:r>
              <a:rPr lang="en-ID" sz="2400" dirty="0">
                <a:latin typeface="+mj-lt"/>
              </a:rPr>
              <a:t>Norma</a:t>
            </a:r>
          </a:p>
          <a:p>
            <a:pPr lvl="1" algn="just"/>
            <a:r>
              <a:rPr lang="en-ID" sz="2400" dirty="0">
                <a:latin typeface="+mj-lt"/>
              </a:rPr>
              <a:t>Sopan </a:t>
            </a:r>
            <a:r>
              <a:rPr lang="en-ID" sz="2400" dirty="0" err="1">
                <a:latin typeface="+mj-lt"/>
              </a:rPr>
              <a:t>santun</a:t>
            </a:r>
            <a:endParaRPr lang="en-ID" sz="2400" dirty="0">
              <a:latin typeface="+mj-lt"/>
            </a:endParaRPr>
          </a:p>
          <a:p>
            <a:pPr lvl="1" algn="just"/>
            <a:r>
              <a:rPr lang="en-ID" sz="2400" dirty="0" err="1">
                <a:latin typeface="+mj-lt"/>
              </a:rPr>
              <a:t>Pelayanan</a:t>
            </a:r>
            <a:r>
              <a:rPr lang="en-ID" sz="2400" dirty="0">
                <a:latin typeface="+mj-lt"/>
              </a:rPr>
              <a:t> prima </a:t>
            </a:r>
            <a:r>
              <a:rPr lang="en-ID" sz="2400" dirty="0" err="1">
                <a:latin typeface="+mj-lt"/>
              </a:rPr>
              <a:t>atau</a:t>
            </a:r>
            <a:r>
              <a:rPr lang="en-ID" sz="2400" dirty="0">
                <a:latin typeface="+mj-lt"/>
              </a:rPr>
              <a:t> service </a:t>
            </a:r>
            <a:r>
              <a:rPr lang="en-ID" sz="2400" dirty="0" err="1">
                <a:latin typeface="+mj-lt"/>
              </a:rPr>
              <a:t>excelent</a:t>
            </a:r>
            <a:endParaRPr lang="en-ID" sz="2400" dirty="0">
              <a:latin typeface="+mj-lt"/>
            </a:endParaRPr>
          </a:p>
          <a:p>
            <a:pPr algn="just"/>
            <a:r>
              <a:rPr lang="en-ID" sz="2400" dirty="0" err="1">
                <a:latin typeface="+mj-lt"/>
              </a:rPr>
              <a:t>Pengawas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regulasi</a:t>
            </a:r>
            <a:r>
              <a:rPr lang="en-ID" sz="2400" dirty="0">
                <a:latin typeface="+mj-lt"/>
              </a:rPr>
              <a:t> syariah oleh : MUI dan DSN </a:t>
            </a:r>
            <a:r>
              <a:rPr lang="en-ID" sz="2400" dirty="0" err="1">
                <a:latin typeface="+mj-lt"/>
              </a:rPr>
              <a:t>atau</a:t>
            </a:r>
            <a:r>
              <a:rPr lang="en-ID" sz="2400" dirty="0">
                <a:latin typeface="+mj-lt"/>
              </a:rPr>
              <a:t> Dewan Syariah Nasional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69522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F70DB9-0664-4633-8467-D9E4BB439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6" y="852257"/>
            <a:ext cx="8272212" cy="674962"/>
          </a:xfrm>
        </p:spPr>
        <p:txBody>
          <a:bodyPr>
            <a:noAutofit/>
          </a:bodyPr>
          <a:lstStyle/>
          <a:p>
            <a:pPr algn="ctr"/>
            <a:r>
              <a:rPr lang="en-US" sz="4000" i="1" dirty="0"/>
              <a:t>Market share</a:t>
            </a:r>
            <a:endParaRPr lang="en-ID" sz="4000" i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E67796-3D6D-26FE-BCD8-376732D9F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96" y="1908699"/>
            <a:ext cx="8272211" cy="4580878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>
                <a:latin typeface="+mj-lt"/>
              </a:rPr>
              <a:t>Pangsa</a:t>
            </a:r>
            <a:r>
              <a:rPr lang="en-US" sz="2400" dirty="0">
                <a:latin typeface="+mj-lt"/>
              </a:rPr>
              <a:t> pasar Bank Syariah </a:t>
            </a:r>
            <a:r>
              <a:rPr lang="en-US" sz="2400" dirty="0" err="1">
                <a:latin typeface="+mj-lt"/>
              </a:rPr>
              <a:t>dapat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dibedakan</a:t>
            </a:r>
            <a:r>
              <a:rPr lang="en-US" sz="2400" dirty="0">
                <a:latin typeface="+mj-lt"/>
              </a:rPr>
              <a:t> :</a:t>
            </a:r>
          </a:p>
          <a:p>
            <a:pPr lvl="1" algn="just"/>
            <a:r>
              <a:rPr lang="en-US" sz="2400" dirty="0">
                <a:latin typeface="+mj-lt"/>
              </a:rPr>
              <a:t>Pasar </a:t>
            </a:r>
            <a:r>
              <a:rPr lang="en-US" sz="2400" dirty="0" err="1">
                <a:latin typeface="+mj-lt"/>
              </a:rPr>
              <a:t>Lokal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atau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Domistik</a:t>
            </a:r>
            <a:endParaRPr lang="en-US" sz="2400" dirty="0">
              <a:latin typeface="+mj-lt"/>
            </a:endParaRPr>
          </a:p>
          <a:p>
            <a:pPr lvl="1" algn="just"/>
            <a:r>
              <a:rPr lang="en-US" sz="2400" dirty="0">
                <a:latin typeface="+mj-lt"/>
              </a:rPr>
              <a:t>Pasar Nasional</a:t>
            </a:r>
          </a:p>
          <a:p>
            <a:pPr lvl="1" algn="just"/>
            <a:r>
              <a:rPr lang="en-US" sz="2400" dirty="0">
                <a:latin typeface="+mj-lt"/>
              </a:rPr>
              <a:t>Pasar Regional</a:t>
            </a:r>
          </a:p>
          <a:p>
            <a:pPr lvl="1" algn="just"/>
            <a:r>
              <a:rPr lang="en-US" sz="2400" dirty="0">
                <a:latin typeface="+mj-lt"/>
              </a:rPr>
              <a:t>Pasar </a:t>
            </a:r>
            <a:r>
              <a:rPr lang="en-US" sz="2400" dirty="0" err="1">
                <a:latin typeface="+mj-lt"/>
              </a:rPr>
              <a:t>Internasional</a:t>
            </a:r>
            <a:endParaRPr lang="en-US" sz="2400" dirty="0">
              <a:latin typeface="+mj-lt"/>
            </a:endParaRPr>
          </a:p>
          <a:p>
            <a:pPr algn="just"/>
            <a:r>
              <a:rPr lang="en-US" sz="2400" i="1" dirty="0">
                <a:latin typeface="+mj-lt"/>
              </a:rPr>
              <a:t>Market share </a:t>
            </a:r>
            <a:r>
              <a:rPr lang="en-US" sz="2400" dirty="0" err="1">
                <a:latin typeface="+mj-lt"/>
              </a:rPr>
              <a:t>perbankan</a:t>
            </a:r>
            <a:r>
              <a:rPr lang="en-US" sz="2400" dirty="0">
                <a:latin typeface="+mj-lt"/>
              </a:rPr>
              <a:t> syariah </a:t>
            </a:r>
            <a:r>
              <a:rPr lang="en-US" sz="2400" dirty="0" err="1">
                <a:latin typeface="+mj-lt"/>
              </a:rPr>
              <a:t>terus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tumbuh</a:t>
            </a:r>
            <a:r>
              <a:rPr lang="en-US" sz="2400" dirty="0">
                <a:latin typeface="+mj-lt"/>
              </a:rPr>
              <a:t> dan </a:t>
            </a:r>
            <a:r>
              <a:rPr lang="en-US" sz="2400" dirty="0" err="1">
                <a:latin typeface="+mj-lt"/>
              </a:rPr>
              <a:t>berkembang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melebihi</a:t>
            </a:r>
            <a:r>
              <a:rPr lang="en-US" sz="2400" dirty="0">
                <a:latin typeface="+mj-lt"/>
              </a:rPr>
              <a:t> Bank </a:t>
            </a:r>
            <a:r>
              <a:rPr lang="en-US" sz="2400" dirty="0" err="1">
                <a:latin typeface="+mj-lt"/>
              </a:rPr>
              <a:t>Konvensional</a:t>
            </a:r>
            <a:endParaRPr lang="en-US" sz="2400" dirty="0">
              <a:latin typeface="+mj-lt"/>
            </a:endParaRPr>
          </a:p>
          <a:p>
            <a:pPr algn="just"/>
            <a:r>
              <a:rPr lang="en-ID" sz="2400" i="1" dirty="0">
                <a:latin typeface="+mj-lt"/>
              </a:rPr>
              <a:t>Market share </a:t>
            </a:r>
            <a:r>
              <a:rPr lang="en-ID" sz="2400" dirty="0">
                <a:latin typeface="+mj-lt"/>
              </a:rPr>
              <a:t>Bank Syariah </a:t>
            </a:r>
            <a:r>
              <a:rPr lang="en-ID" sz="2400" dirty="0" err="1">
                <a:latin typeface="+mj-lt"/>
              </a:rPr>
              <a:t>tidak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hanya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mereka</a:t>
            </a:r>
            <a:r>
              <a:rPr lang="en-ID" sz="2400" dirty="0">
                <a:latin typeface="+mj-lt"/>
              </a:rPr>
              <a:t> yang </a:t>
            </a:r>
            <a:r>
              <a:rPr lang="en-ID" sz="2400" dirty="0" err="1">
                <a:latin typeface="+mj-lt"/>
              </a:rPr>
              <a:t>beragama</a:t>
            </a:r>
            <a:r>
              <a:rPr lang="en-ID" sz="2400" dirty="0">
                <a:latin typeface="+mj-lt"/>
              </a:rPr>
              <a:t> Islam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71397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F70DB9-0664-4633-8467-D9E4BB439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999202"/>
            <a:ext cx="8272212" cy="537566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Daya </a:t>
            </a:r>
            <a:r>
              <a:rPr lang="en-US" sz="4000" dirty="0" err="1"/>
              <a:t>saing</a:t>
            </a:r>
            <a:endParaRPr lang="en-ID" sz="4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E67796-3D6D-26FE-BCD8-376732D9F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70843"/>
            <a:ext cx="7989752" cy="4030462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>
                <a:latin typeface="+mj-lt"/>
              </a:rPr>
              <a:t>Prinsip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dasar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daya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saing</a:t>
            </a:r>
            <a:r>
              <a:rPr lang="en-US" sz="2400" dirty="0">
                <a:latin typeface="+mj-lt"/>
              </a:rPr>
              <a:t> Bank Syariah </a:t>
            </a:r>
            <a:r>
              <a:rPr lang="en-US" sz="2400" dirty="0" err="1">
                <a:latin typeface="+mj-lt"/>
              </a:rPr>
              <a:t>adalah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untuk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kemaslahatan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hidup</a:t>
            </a:r>
            <a:r>
              <a:rPr lang="en-US" sz="2400" dirty="0">
                <a:latin typeface="+mj-lt"/>
              </a:rPr>
              <a:t> di dunia dan </a:t>
            </a:r>
            <a:r>
              <a:rPr lang="en-US" sz="2400" dirty="0" err="1">
                <a:latin typeface="+mj-lt"/>
              </a:rPr>
              <a:t>akhirat</a:t>
            </a:r>
            <a:endParaRPr lang="en-US" sz="2400" dirty="0">
              <a:latin typeface="+mj-lt"/>
            </a:endParaRPr>
          </a:p>
          <a:p>
            <a:pPr algn="just"/>
            <a:r>
              <a:rPr lang="en-US" sz="2400" dirty="0" err="1">
                <a:latin typeface="+mj-lt"/>
              </a:rPr>
              <a:t>Konsep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mudlarabah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atau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bagi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hasil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adalah</a:t>
            </a:r>
            <a:r>
              <a:rPr lang="en-US" sz="2400" dirty="0">
                <a:latin typeface="+mj-lt"/>
              </a:rPr>
              <a:t> model </a:t>
            </a:r>
            <a:r>
              <a:rPr lang="en-US" sz="2400" dirty="0" err="1">
                <a:latin typeface="+mj-lt"/>
              </a:rPr>
              <a:t>baru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transaksi</a:t>
            </a:r>
            <a:r>
              <a:rPr lang="en-US" sz="2400" dirty="0">
                <a:latin typeface="+mj-lt"/>
              </a:rPr>
              <a:t> yang </a:t>
            </a:r>
            <a:r>
              <a:rPr lang="en-US" sz="2400" dirty="0" err="1">
                <a:latin typeface="+mj-lt"/>
              </a:rPr>
              <a:t>ditawarkan</a:t>
            </a:r>
            <a:endParaRPr lang="en-US" sz="2400" dirty="0">
              <a:latin typeface="+mj-lt"/>
            </a:endParaRPr>
          </a:p>
          <a:p>
            <a:pPr algn="just"/>
            <a:r>
              <a:rPr lang="en-ID" sz="2400" dirty="0" err="1">
                <a:latin typeface="+mj-lt"/>
              </a:rPr>
              <a:t>Keuanggulan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daya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saing</a:t>
            </a:r>
            <a:r>
              <a:rPr lang="en-ID" sz="2400" dirty="0">
                <a:latin typeface="+mj-lt"/>
              </a:rPr>
              <a:t> Bank Syariah </a:t>
            </a:r>
            <a:r>
              <a:rPr lang="en-ID" sz="2400" dirty="0" err="1">
                <a:latin typeface="+mj-lt"/>
              </a:rPr>
              <a:t>adalah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terhindar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dari</a:t>
            </a:r>
            <a:r>
              <a:rPr lang="en-ID" sz="2400" dirty="0">
                <a:latin typeface="+mj-lt"/>
              </a:rPr>
              <a:t> :</a:t>
            </a:r>
          </a:p>
          <a:p>
            <a:pPr lvl="1" algn="just"/>
            <a:r>
              <a:rPr lang="en-ID" sz="2400" dirty="0" err="1">
                <a:latin typeface="+mj-lt"/>
              </a:rPr>
              <a:t>Riba</a:t>
            </a:r>
            <a:endParaRPr lang="en-ID" sz="2400" dirty="0">
              <a:latin typeface="+mj-lt"/>
            </a:endParaRPr>
          </a:p>
          <a:p>
            <a:pPr lvl="1" algn="just"/>
            <a:r>
              <a:rPr lang="en-ID" sz="2400" dirty="0" err="1">
                <a:latin typeface="+mj-lt"/>
              </a:rPr>
              <a:t>Gharar</a:t>
            </a:r>
            <a:endParaRPr lang="en-ID" sz="2400" dirty="0">
              <a:latin typeface="+mj-lt"/>
            </a:endParaRPr>
          </a:p>
          <a:p>
            <a:pPr lvl="1" algn="just"/>
            <a:r>
              <a:rPr lang="en-ID" sz="2400" dirty="0" err="1">
                <a:latin typeface="+mj-lt"/>
              </a:rPr>
              <a:t>Maysir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08637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F70DB9-0664-4633-8467-D9E4BB439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6" y="980774"/>
            <a:ext cx="8272212" cy="537566"/>
          </a:xfrm>
        </p:spPr>
        <p:txBody>
          <a:bodyPr>
            <a:noAutofit/>
          </a:bodyPr>
          <a:lstStyle/>
          <a:p>
            <a:pPr algn="ctr"/>
            <a:r>
              <a:rPr lang="en-US" sz="4000" dirty="0" err="1"/>
              <a:t>transaksi</a:t>
            </a:r>
            <a:endParaRPr lang="en-ID" sz="4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E67796-3D6D-26FE-BCD8-376732D9F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96" y="1971103"/>
            <a:ext cx="8272211" cy="4722660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>
                <a:latin typeface="+mj-lt"/>
              </a:rPr>
              <a:t>Berdasarkan</a:t>
            </a:r>
            <a:r>
              <a:rPr lang="en-US" sz="2400" dirty="0">
                <a:latin typeface="+mj-lt"/>
              </a:rPr>
              <a:t> Al-Qur’an dan Hadis, </a:t>
            </a:r>
            <a:r>
              <a:rPr lang="en-US" sz="2400" dirty="0" err="1">
                <a:latin typeface="+mj-lt"/>
              </a:rPr>
              <a:t>prinsip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dasar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transaksi</a:t>
            </a:r>
            <a:r>
              <a:rPr lang="en-US" sz="2400" dirty="0">
                <a:latin typeface="+mj-lt"/>
              </a:rPr>
              <a:t> syariah </a:t>
            </a:r>
            <a:r>
              <a:rPr lang="en-US" sz="2400" dirty="0" err="1">
                <a:latin typeface="+mj-lt"/>
              </a:rPr>
              <a:t>adalah</a:t>
            </a:r>
            <a:r>
              <a:rPr lang="en-US" sz="2400" dirty="0">
                <a:latin typeface="+mj-lt"/>
              </a:rPr>
              <a:t> :</a:t>
            </a:r>
          </a:p>
          <a:p>
            <a:pPr lvl="1" algn="just"/>
            <a:r>
              <a:rPr lang="en-US" sz="2400" dirty="0" err="1">
                <a:latin typeface="+mj-lt"/>
              </a:rPr>
              <a:t>Jujur</a:t>
            </a:r>
            <a:endParaRPr lang="en-US" sz="2400" dirty="0">
              <a:latin typeface="+mj-lt"/>
            </a:endParaRPr>
          </a:p>
          <a:p>
            <a:pPr lvl="1" algn="just"/>
            <a:r>
              <a:rPr lang="en-US" sz="2400" dirty="0">
                <a:latin typeface="+mj-lt"/>
              </a:rPr>
              <a:t>Adil</a:t>
            </a:r>
          </a:p>
          <a:p>
            <a:pPr lvl="1" algn="just"/>
            <a:r>
              <a:rPr lang="en-US" sz="2400" dirty="0" err="1">
                <a:latin typeface="+mj-lt"/>
              </a:rPr>
              <a:t>Kesepakatan</a:t>
            </a:r>
            <a:endParaRPr lang="en-US" sz="2400" dirty="0">
              <a:latin typeface="+mj-lt"/>
            </a:endParaRPr>
          </a:p>
          <a:p>
            <a:pPr lvl="1" algn="just"/>
            <a:r>
              <a:rPr lang="en-US" sz="2400" dirty="0" err="1">
                <a:latin typeface="+mj-lt"/>
              </a:rPr>
              <a:t>Tolong-menolong</a:t>
            </a:r>
            <a:endParaRPr lang="en-US" sz="2400" dirty="0">
              <a:latin typeface="+mj-lt"/>
            </a:endParaRPr>
          </a:p>
          <a:p>
            <a:pPr algn="just"/>
            <a:r>
              <a:rPr lang="en-US" sz="2400" dirty="0">
                <a:latin typeface="+mj-lt"/>
              </a:rPr>
              <a:t>Pada </a:t>
            </a:r>
            <a:r>
              <a:rPr lang="en-US" sz="2400" dirty="0" err="1">
                <a:latin typeface="+mj-lt"/>
              </a:rPr>
              <a:t>kondisi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tertentu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transaksi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dilakukan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secara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tertulis</a:t>
            </a:r>
            <a:r>
              <a:rPr lang="en-US" sz="2400" dirty="0">
                <a:latin typeface="+mj-lt"/>
              </a:rPr>
              <a:t> dan </a:t>
            </a:r>
            <a:r>
              <a:rPr lang="en-US" sz="2400" dirty="0" err="1">
                <a:latin typeface="+mj-lt"/>
              </a:rPr>
              <a:t>harus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ada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saksi</a:t>
            </a:r>
            <a:r>
              <a:rPr lang="en-US" sz="2400" dirty="0">
                <a:latin typeface="+mj-lt"/>
              </a:rPr>
              <a:t> (QS. Al-</a:t>
            </a:r>
            <a:r>
              <a:rPr lang="en-US" sz="2400" dirty="0" err="1">
                <a:latin typeface="+mj-lt"/>
              </a:rPr>
              <a:t>baqarah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ayat</a:t>
            </a:r>
            <a:r>
              <a:rPr lang="en-US" sz="2400" dirty="0">
                <a:latin typeface="+mj-lt"/>
              </a:rPr>
              <a:t> 282)</a:t>
            </a:r>
          </a:p>
          <a:p>
            <a:pPr algn="just"/>
            <a:r>
              <a:rPr lang="en-ID" sz="2400" dirty="0">
                <a:latin typeface="+mj-lt"/>
              </a:rPr>
              <a:t>Pada </a:t>
            </a:r>
            <a:r>
              <a:rPr lang="en-ID" sz="2400" dirty="0" err="1">
                <a:latin typeface="+mj-lt"/>
              </a:rPr>
              <a:t>saat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transaksi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harus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ada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informasi</a:t>
            </a:r>
            <a:r>
              <a:rPr lang="en-ID" sz="2400" dirty="0">
                <a:latin typeface="+mj-lt"/>
              </a:rPr>
              <a:t> yang </a:t>
            </a:r>
            <a:r>
              <a:rPr lang="en-ID" sz="2400" dirty="0" err="1">
                <a:latin typeface="+mj-lt"/>
              </a:rPr>
              <a:t>seimbang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antar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pihak</a:t>
            </a:r>
            <a:r>
              <a:rPr lang="en-ID" sz="2400" dirty="0">
                <a:latin typeface="+mj-lt"/>
              </a:rPr>
              <a:t> (</a:t>
            </a:r>
            <a:r>
              <a:rPr lang="en-ID" sz="2400" dirty="0" err="1">
                <a:latin typeface="+mj-lt"/>
              </a:rPr>
              <a:t>tidak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ada</a:t>
            </a:r>
            <a:r>
              <a:rPr lang="en-ID" sz="2400" dirty="0">
                <a:latin typeface="+mj-lt"/>
              </a:rPr>
              <a:t> </a:t>
            </a:r>
            <a:r>
              <a:rPr lang="en-ID" sz="2400" dirty="0" err="1">
                <a:latin typeface="+mj-lt"/>
              </a:rPr>
              <a:t>tipuan</a:t>
            </a:r>
            <a:r>
              <a:rPr lang="en-ID" sz="2400" dirty="0">
                <a:latin typeface="+mj-lt"/>
              </a:rPr>
              <a:t> dan </a:t>
            </a:r>
            <a:r>
              <a:rPr lang="en-ID" sz="2400" dirty="0" err="1">
                <a:latin typeface="+mj-lt"/>
              </a:rPr>
              <a:t>kecurangan</a:t>
            </a:r>
            <a:r>
              <a:rPr lang="en-ID" sz="2400" dirty="0">
                <a:latin typeface="+mj-lt"/>
              </a:rPr>
              <a:t>)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1103338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171</TotalTime>
  <Words>612</Words>
  <Application>Microsoft Office PowerPoint</Application>
  <PresentationFormat>On-screen Show (4:3)</PresentationFormat>
  <Paragraphs>122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Candara</vt:lpstr>
      <vt:lpstr>Candara (Headings)</vt:lpstr>
      <vt:lpstr>Consolas (Headings)</vt:lpstr>
      <vt:lpstr>Wingdings 2</vt:lpstr>
      <vt:lpstr>Dividend</vt:lpstr>
      <vt:lpstr>MANAJEMEN PERBANKAN SYARIAH DISAMPAIKAN OLEH : DR. ABDULLAH FATHONI, S.E., M.M</vt:lpstr>
      <vt:lpstr>Pengantar materi kuliah</vt:lpstr>
      <vt:lpstr>Perbankan syariah</vt:lpstr>
      <vt:lpstr>Perencanaan organisasi</vt:lpstr>
      <vt:lpstr>Tata Kelola kelembagaan</vt:lpstr>
      <vt:lpstr>regulasi</vt:lpstr>
      <vt:lpstr>Market share</vt:lpstr>
      <vt:lpstr>Daya saing</vt:lpstr>
      <vt:lpstr>transaksi</vt:lpstr>
      <vt:lpstr>Akad syariah</vt:lpstr>
      <vt:lpstr>Tata Kelola bank syariah</vt:lpstr>
      <vt:lpstr>Koperasi syariah</vt:lpstr>
      <vt:lpstr>bmt</vt:lpstr>
      <vt:lpstr>Sintesa pemikiran syariah</vt:lpstr>
      <vt:lpstr>Riset syariah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PERBANKAN SYARIAH DISAMPAIKAN OLEH : DR. ABDULLAH FATHONI, S.E., M.M</dc:title>
  <dc:creator>Personalia</dc:creator>
  <cp:lastModifiedBy>Personalia</cp:lastModifiedBy>
  <cp:revision>29</cp:revision>
  <cp:lastPrinted>2023-06-05T08:30:54Z</cp:lastPrinted>
  <dcterms:created xsi:type="dcterms:W3CDTF">2023-06-05T03:22:22Z</dcterms:created>
  <dcterms:modified xsi:type="dcterms:W3CDTF">2023-06-05T08:32:00Z</dcterms:modified>
</cp:coreProperties>
</file>