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5DA8849-4418-418C-A8ED-08434176081C}">
          <p14:sldIdLst>
            <p14:sldId id="256"/>
            <p14:sldId id="257"/>
            <p14:sldId id="260"/>
            <p14:sldId id="259"/>
            <p14:sldId id="258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174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23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3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0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4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91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8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65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64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16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78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010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0B994F0-556A-EE23-A0DD-178A86770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4" y="594803"/>
            <a:ext cx="7989752" cy="125175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ea typeface="Cambria" panose="02040503050406030204" pitchFamily="18" charset="0"/>
              </a:rPr>
              <a:t>MANAJEMEN PERBANKAN SYARIAH</a:t>
            </a:r>
            <a:br>
              <a:rPr lang="en-US" dirty="0">
                <a:ea typeface="Cambria" panose="02040503050406030204" pitchFamily="18" charset="0"/>
              </a:rPr>
            </a:br>
            <a:r>
              <a:rPr lang="en-US" sz="2200" dirty="0">
                <a:ea typeface="Cambria" panose="02040503050406030204" pitchFamily="18" charset="0"/>
              </a:rPr>
              <a:t>DISAMPAIKAN OLEH :</a:t>
            </a:r>
            <a:br>
              <a:rPr lang="en-US" sz="2200" dirty="0">
                <a:ea typeface="Cambria" panose="02040503050406030204" pitchFamily="18" charset="0"/>
              </a:rPr>
            </a:br>
            <a:r>
              <a:rPr lang="en-US" sz="2200" dirty="0">
                <a:ea typeface="Cambria" panose="02040503050406030204" pitchFamily="18" charset="0"/>
              </a:rPr>
              <a:t>DR. ABDULLAH FATHONI, S.E., M.M</a:t>
            </a:r>
            <a:endParaRPr lang="en-ID" sz="975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D11626-F81C-8447-335D-DD8BA9510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7" y="1979720"/>
            <a:ext cx="8272211" cy="45453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300" dirty="0">
                <a:latin typeface="+mj-lt"/>
                <a:ea typeface="Cambria" panose="02040503050406030204" pitchFamily="18" charset="0"/>
              </a:rPr>
              <a:t>BUKU REFERENSI :</a:t>
            </a:r>
          </a:p>
          <a:p>
            <a:pPr algn="just"/>
            <a:r>
              <a:rPr lang="en-ID" sz="2300" dirty="0">
                <a:latin typeface="+mj-lt"/>
                <a:ea typeface="Cambria" panose="02040503050406030204" pitchFamily="18" charset="0"/>
              </a:rPr>
              <a:t>Prof.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Dr.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Sutan Remi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Sjahdewi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, S.H</a:t>
            </a:r>
          </a:p>
          <a:p>
            <a:pPr marL="242994" lvl="1" indent="0" algn="just">
              <a:buNone/>
            </a:pPr>
            <a:r>
              <a:rPr lang="en-ID" sz="2300" dirty="0">
                <a:latin typeface="+mj-lt"/>
                <a:ea typeface="Cambria" panose="02040503050406030204" pitchFamily="18" charset="0"/>
              </a:rPr>
              <a:t>“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Perbankan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Syariah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Produk-produk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dan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Aspek-aspek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Hukumnya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”</a:t>
            </a:r>
          </a:p>
          <a:p>
            <a:pPr marL="242994" lvl="1" indent="0" algn="just">
              <a:buNone/>
            </a:pPr>
            <a:r>
              <a:rPr lang="en-ID" sz="2300" dirty="0" err="1">
                <a:latin typeface="+mj-lt"/>
                <a:ea typeface="Cambria" panose="02040503050406030204" pitchFamily="18" charset="0"/>
              </a:rPr>
              <a:t>Penerbit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: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Kencana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Prenadamedia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Group, Jakarta 2014</a:t>
            </a:r>
          </a:p>
          <a:p>
            <a:pPr marL="242994" lvl="1" indent="0" algn="just">
              <a:buNone/>
            </a:pPr>
            <a:endParaRPr lang="en-ID" sz="2300" dirty="0">
              <a:latin typeface="+mj-lt"/>
              <a:ea typeface="Cambria" panose="02040503050406030204" pitchFamily="18" charset="0"/>
            </a:endParaRPr>
          </a:p>
          <a:p>
            <a:pPr algn="just"/>
            <a:r>
              <a:rPr lang="en-ID" sz="2300" dirty="0" err="1">
                <a:latin typeface="+mj-lt"/>
                <a:ea typeface="Cambria" panose="02040503050406030204" pitchFamily="18" charset="0"/>
              </a:rPr>
              <a:t>Dr.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Abdullah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Fathoni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, S.E., M.M</a:t>
            </a:r>
          </a:p>
          <a:p>
            <a:pPr marL="242994" lvl="1" indent="0" algn="just">
              <a:buNone/>
            </a:pPr>
            <a:r>
              <a:rPr lang="en-ID" sz="2300" dirty="0">
                <a:latin typeface="+mj-lt"/>
                <a:ea typeface="Cambria" panose="02040503050406030204" pitchFamily="18" charset="0"/>
              </a:rPr>
              <a:t>“Lembaga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Keuangan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Syariah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Tinjauan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Historis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dalam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Perspektif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Kelembagaan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”</a:t>
            </a:r>
          </a:p>
          <a:p>
            <a:pPr marL="242994" lvl="1" indent="0" algn="just">
              <a:buNone/>
            </a:pPr>
            <a:r>
              <a:rPr lang="en-ID" sz="2300" dirty="0" err="1">
                <a:latin typeface="+mj-lt"/>
                <a:ea typeface="Cambria" panose="02040503050406030204" pitchFamily="18" charset="0"/>
              </a:rPr>
              <a:t>Penerbit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: Yayasan Nur </a:t>
            </a:r>
            <a:r>
              <a:rPr lang="en-ID" sz="2300" dirty="0" err="1">
                <a:latin typeface="+mj-lt"/>
                <a:ea typeface="Cambria" panose="02040503050406030204" pitchFamily="18" charset="0"/>
              </a:rPr>
              <a:t>Azza</a:t>
            </a:r>
            <a:r>
              <a:rPr lang="en-ID" sz="2300" dirty="0">
                <a:latin typeface="+mj-lt"/>
                <a:ea typeface="Cambria" panose="02040503050406030204" pitchFamily="18" charset="0"/>
              </a:rPr>
              <a:t> Lestari, Jakarta 2020</a:t>
            </a:r>
          </a:p>
        </p:txBody>
      </p:sp>
    </p:spTree>
    <p:extLst>
      <p:ext uri="{BB962C8B-B14F-4D97-AF65-F5344CB8AC3E}">
        <p14:creationId xmlns:p14="http://schemas.microsoft.com/office/powerpoint/2010/main" val="1045914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FB5CD5-7978-A79E-48AF-CF25BE27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996950"/>
            <a:ext cx="8272212" cy="540780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>
                <a:latin typeface="Candara (Headings)"/>
                <a:ea typeface="Cambria" panose="02040503050406030204" pitchFamily="18" charset="0"/>
              </a:rPr>
              <a:t>Akad</a:t>
            </a:r>
            <a:r>
              <a:rPr lang="en-US" sz="4000" dirty="0">
                <a:latin typeface="Candara (Headings)"/>
                <a:ea typeface="Cambria" panose="02040503050406030204" pitchFamily="18" charset="0"/>
              </a:rPr>
              <a:t> syariah</a:t>
            </a:r>
            <a:endParaRPr lang="en-ID" sz="4000" dirty="0">
              <a:latin typeface="Candara (Headings)"/>
              <a:ea typeface="Cambria" panose="020405030504060302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B64999-BEAB-6FA9-C47B-45898593D6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Candara (Headings)"/>
              </a:rPr>
              <a:t>Akad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merupakan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bagian</a:t>
            </a:r>
            <a:r>
              <a:rPr lang="en-US" sz="2400" dirty="0">
                <a:latin typeface="Candara (Headings)"/>
              </a:rPr>
              <a:t> yang </a:t>
            </a:r>
            <a:r>
              <a:rPr lang="en-US" sz="2400" dirty="0" err="1">
                <a:latin typeface="Candara (Headings)"/>
              </a:rPr>
              <a:t>tidak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terpisahkan</a:t>
            </a:r>
            <a:r>
              <a:rPr lang="en-US" sz="2400" dirty="0">
                <a:latin typeface="Candara (Headings)"/>
              </a:rPr>
              <a:t> pada </a:t>
            </a:r>
            <a:r>
              <a:rPr lang="en-US" sz="2400" dirty="0" err="1">
                <a:latin typeface="Candara (Headings)"/>
              </a:rPr>
              <a:t>transaksi</a:t>
            </a:r>
            <a:r>
              <a:rPr lang="en-US" sz="2400" dirty="0">
                <a:latin typeface="Candara (Headings)"/>
              </a:rPr>
              <a:t> syariah</a:t>
            </a:r>
            <a:endParaRPr lang="en-ID" sz="2400" dirty="0">
              <a:latin typeface="Candara (Headings)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45CB12-A56F-51EF-3C1A-23AA15894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3282" y="1917578"/>
            <a:ext cx="3907662" cy="4793940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latin typeface="Candara (Headings)"/>
              </a:rPr>
              <a:t>Akad</a:t>
            </a:r>
            <a:r>
              <a:rPr lang="en-US" sz="2400" dirty="0">
                <a:latin typeface="Candara (Headings)"/>
              </a:rPr>
              <a:t> yang </a:t>
            </a:r>
            <a:r>
              <a:rPr lang="en-US" sz="2400" dirty="0" err="1">
                <a:latin typeface="Candara (Headings)"/>
              </a:rPr>
              <a:t>sering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digunakan</a:t>
            </a:r>
            <a:r>
              <a:rPr lang="en-US" sz="2400" dirty="0">
                <a:latin typeface="Candara (Headings)"/>
              </a:rPr>
              <a:t> pada bank syariah :</a:t>
            </a:r>
          </a:p>
          <a:p>
            <a:pPr lvl="1" algn="just"/>
            <a:r>
              <a:rPr lang="en-US" sz="2400" dirty="0" err="1">
                <a:latin typeface="Candara (Headings)"/>
              </a:rPr>
              <a:t>Murabahah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atau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jual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beli</a:t>
            </a:r>
            <a:endParaRPr lang="en-US" sz="2400" dirty="0">
              <a:latin typeface="Candara (Headings)"/>
            </a:endParaRPr>
          </a:p>
          <a:p>
            <a:pPr lvl="1" algn="just"/>
            <a:r>
              <a:rPr lang="en-US" sz="2400" dirty="0" err="1">
                <a:latin typeface="Candara (Headings)"/>
              </a:rPr>
              <a:t>Mudlarabah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atau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bagi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hasil</a:t>
            </a:r>
            <a:endParaRPr lang="en-US" sz="2400" dirty="0">
              <a:latin typeface="Candara (Headings)"/>
            </a:endParaRPr>
          </a:p>
          <a:p>
            <a:pPr lvl="1" algn="just"/>
            <a:r>
              <a:rPr lang="en-US" sz="2400" dirty="0" err="1">
                <a:latin typeface="Candara (Headings)"/>
              </a:rPr>
              <a:t>Musyarakah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atau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i="1" dirty="0">
                <a:latin typeface="Candara (Headings)"/>
              </a:rPr>
              <a:t>joint venture </a:t>
            </a:r>
            <a:r>
              <a:rPr lang="en-US" sz="2400" dirty="0" err="1">
                <a:latin typeface="Candara (Headings)"/>
              </a:rPr>
              <a:t>atau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kerja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sama</a:t>
            </a:r>
            <a:endParaRPr lang="en-US" sz="2400" dirty="0">
              <a:latin typeface="Candara (Headings)"/>
            </a:endParaRPr>
          </a:p>
          <a:p>
            <a:pPr lvl="1" algn="just"/>
            <a:r>
              <a:rPr lang="en-US" sz="2400" dirty="0" err="1">
                <a:latin typeface="Candara (Headings)"/>
              </a:rPr>
              <a:t>Wadiah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atau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titipan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atau</a:t>
            </a:r>
            <a:r>
              <a:rPr lang="en-US" sz="2400" dirty="0">
                <a:latin typeface="Candara (Headings)"/>
              </a:rPr>
              <a:t> </a:t>
            </a:r>
            <a:r>
              <a:rPr lang="en-US" sz="2400" dirty="0" err="1">
                <a:latin typeface="Candara (Headings)"/>
              </a:rPr>
              <a:t>gadai</a:t>
            </a:r>
            <a:endParaRPr lang="en-US" sz="2400" dirty="0">
              <a:latin typeface="Candara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179260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FB5CD5-7978-A79E-48AF-CF25BE27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6" y="947568"/>
            <a:ext cx="8272212" cy="54078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ea typeface="Cambria" panose="02040503050406030204" pitchFamily="18" charset="0"/>
              </a:rPr>
              <a:t>Tata Kelola bank syariah</a:t>
            </a:r>
            <a:endParaRPr lang="en-ID" sz="4000" dirty="0">
              <a:ea typeface="Cambria" panose="020405030504060302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B64999-BEAB-6FA9-C47B-45898593D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896" y="1917578"/>
            <a:ext cx="4066793" cy="4793940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latin typeface="+mj-lt"/>
              </a:rPr>
              <a:t>Pembiayaan</a:t>
            </a:r>
            <a:r>
              <a:rPr lang="en-US" sz="2400" dirty="0">
                <a:latin typeface="+mj-lt"/>
              </a:rPr>
              <a:t> Bank Syariah </a:t>
            </a:r>
            <a:r>
              <a:rPr lang="en-US" sz="2400" dirty="0" err="1">
                <a:latin typeface="+mj-lt"/>
              </a:rPr>
              <a:t>tidak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diperbolehkan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usaha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berkaitan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langsung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usaha</a:t>
            </a:r>
            <a:r>
              <a:rPr lang="en-US" sz="2400" dirty="0">
                <a:latin typeface="+mj-lt"/>
              </a:rPr>
              <a:t> :</a:t>
            </a:r>
          </a:p>
          <a:p>
            <a:pPr lvl="1" algn="just"/>
            <a:r>
              <a:rPr lang="en-US" sz="2400" dirty="0" err="1">
                <a:latin typeface="+mj-lt"/>
              </a:rPr>
              <a:t>Pelacuran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 err="1">
                <a:latin typeface="+mj-lt"/>
              </a:rPr>
              <a:t>Perjudian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 err="1">
                <a:latin typeface="+mj-lt"/>
              </a:rPr>
              <a:t>Minuman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khamr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atau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memabukan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termasuk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narkoba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 err="1">
                <a:latin typeface="+mj-lt"/>
              </a:rPr>
              <a:t>Bidang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usaha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hukumnya</a:t>
            </a:r>
            <a:r>
              <a:rPr lang="en-US" sz="2400" dirty="0">
                <a:latin typeface="+mj-lt"/>
              </a:rPr>
              <a:t> haram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45CB12-A56F-51EF-3C1A-23AA158945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+mj-lt"/>
              </a:rPr>
              <a:t>Pembiayaan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merugikan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masyarakat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umum</a:t>
            </a:r>
            <a:r>
              <a:rPr lang="en-US" sz="2400" dirty="0">
                <a:latin typeface="+mj-lt"/>
              </a:rPr>
              <a:t> (</a:t>
            </a:r>
            <a:r>
              <a:rPr lang="en-US" sz="2400" dirty="0" err="1">
                <a:latin typeface="+mj-lt"/>
              </a:rPr>
              <a:t>Monopoli</a:t>
            </a:r>
            <a:r>
              <a:rPr lang="en-US" sz="2400" dirty="0">
                <a:latin typeface="+mj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66228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70DB9-0664-4633-8467-D9E4BB43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3" y="852256"/>
            <a:ext cx="8272212" cy="763739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Koperasi</a:t>
            </a:r>
            <a:r>
              <a:rPr lang="en-US" sz="4000" dirty="0"/>
              <a:t> syariah</a:t>
            </a:r>
            <a:endParaRPr lang="en-ID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67796-3D6D-26FE-BCD8-376732D9F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6" y="1971102"/>
            <a:ext cx="8272211" cy="4811437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latin typeface="+mj-lt"/>
              </a:rPr>
              <a:t>Keputusan Menteri Negara </a:t>
            </a:r>
            <a:r>
              <a:rPr lang="en-US" sz="2400" dirty="0" err="1">
                <a:latin typeface="+mj-lt"/>
              </a:rPr>
              <a:t>Koperasi</a:t>
            </a:r>
            <a:r>
              <a:rPr lang="en-US" sz="2400" dirty="0">
                <a:latin typeface="+mj-lt"/>
              </a:rPr>
              <a:t> dan Usaha Kecil dan </a:t>
            </a:r>
            <a:r>
              <a:rPr lang="en-US" sz="2400" dirty="0" err="1">
                <a:latin typeface="+mj-lt"/>
              </a:rPr>
              <a:t>Menengah</a:t>
            </a:r>
            <a:r>
              <a:rPr lang="en-US" sz="2400" dirty="0">
                <a:latin typeface="+mj-lt"/>
              </a:rPr>
              <a:t> R.I </a:t>
            </a:r>
            <a:r>
              <a:rPr lang="en-US" sz="2400" dirty="0" err="1">
                <a:latin typeface="+mj-lt"/>
              </a:rPr>
              <a:t>Nomor</a:t>
            </a:r>
            <a:r>
              <a:rPr lang="en-US" sz="2400" dirty="0">
                <a:latin typeface="+mj-lt"/>
              </a:rPr>
              <a:t> : 91/KEP/M.KUKM/IX/2004 </a:t>
            </a:r>
            <a:r>
              <a:rPr lang="en-US" sz="2400" dirty="0" err="1">
                <a:latin typeface="+mj-lt"/>
              </a:rPr>
              <a:t>tentang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Petunjuk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Pelaksanaan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Kegiatan</a:t>
            </a:r>
            <a:r>
              <a:rPr lang="en-US" sz="2400" dirty="0">
                <a:latin typeface="+mj-lt"/>
              </a:rPr>
              <a:t> Usaha </a:t>
            </a:r>
            <a:r>
              <a:rPr lang="en-US" sz="2400" dirty="0" err="1">
                <a:latin typeface="+mj-lt"/>
              </a:rPr>
              <a:t>Koperasi</a:t>
            </a:r>
            <a:r>
              <a:rPr lang="en-US" sz="2400" dirty="0">
                <a:latin typeface="+mj-lt"/>
              </a:rPr>
              <a:t> Jasa </a:t>
            </a:r>
            <a:r>
              <a:rPr lang="en-US" sz="2400" dirty="0" err="1">
                <a:latin typeface="+mj-lt"/>
              </a:rPr>
              <a:t>Keuangan</a:t>
            </a:r>
            <a:r>
              <a:rPr lang="en-US" sz="2400" dirty="0">
                <a:latin typeface="+mj-lt"/>
              </a:rPr>
              <a:t> Syariah</a:t>
            </a:r>
          </a:p>
          <a:p>
            <a:pPr algn="just"/>
            <a:r>
              <a:rPr lang="en-US" sz="2400" dirty="0" err="1">
                <a:latin typeface="+mj-lt"/>
              </a:rPr>
              <a:t>Kombinasi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cara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berfikir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 err="1">
                <a:latin typeface="+mj-lt"/>
              </a:rPr>
              <a:t>Koperasi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>
                <a:latin typeface="+mj-lt"/>
              </a:rPr>
              <a:t>Syariah</a:t>
            </a:r>
          </a:p>
          <a:p>
            <a:pPr algn="just"/>
            <a:r>
              <a:rPr lang="en-US" sz="2400" dirty="0" err="1">
                <a:latin typeface="+mj-lt"/>
              </a:rPr>
              <a:t>Landasan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Operasional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>
                <a:latin typeface="+mj-lt"/>
              </a:rPr>
              <a:t>Profit Oriented</a:t>
            </a:r>
          </a:p>
          <a:p>
            <a:pPr lvl="1" algn="just"/>
            <a:r>
              <a:rPr lang="en-US" sz="2400" dirty="0">
                <a:latin typeface="+mj-lt"/>
              </a:rPr>
              <a:t>Social Oriented</a:t>
            </a:r>
          </a:p>
        </p:txBody>
      </p:sp>
    </p:spTree>
    <p:extLst>
      <p:ext uri="{BB962C8B-B14F-4D97-AF65-F5344CB8AC3E}">
        <p14:creationId xmlns:p14="http://schemas.microsoft.com/office/powerpoint/2010/main" val="3317702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70DB9-0664-4633-8467-D9E4BB43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36846"/>
            <a:ext cx="7989752" cy="838648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bmt</a:t>
            </a:r>
            <a:endParaRPr lang="en-ID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67796-3D6D-26FE-BCD8-376732D9F6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896" y="2006353"/>
            <a:ext cx="4066793" cy="4767309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latin typeface="+mj-lt"/>
              </a:rPr>
              <a:t>Baitul Mal </a:t>
            </a:r>
            <a:r>
              <a:rPr lang="en-US" sz="2400" dirty="0" err="1">
                <a:latin typeface="+mj-lt"/>
              </a:rPr>
              <a:t>Wa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Tamwil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>
                <a:latin typeface="+mj-lt"/>
              </a:rPr>
              <a:t>Baitul Mal = </a:t>
            </a:r>
            <a:r>
              <a:rPr lang="en-US" sz="2400" dirty="0" err="1">
                <a:latin typeface="+mj-lt"/>
              </a:rPr>
              <a:t>Rumah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Harta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>
                <a:latin typeface="+mj-lt"/>
              </a:rPr>
              <a:t>Baitul </a:t>
            </a:r>
            <a:r>
              <a:rPr lang="en-US" sz="2400" dirty="0" err="1">
                <a:latin typeface="+mj-lt"/>
              </a:rPr>
              <a:t>Tamwil</a:t>
            </a:r>
            <a:r>
              <a:rPr lang="en-US" sz="2400" dirty="0">
                <a:latin typeface="+mj-lt"/>
              </a:rPr>
              <a:t> = </a:t>
            </a:r>
            <a:r>
              <a:rPr lang="en-US" sz="2400" dirty="0" err="1">
                <a:latin typeface="+mj-lt"/>
              </a:rPr>
              <a:t>Rumah</a:t>
            </a:r>
            <a:r>
              <a:rPr lang="en-US" sz="2400" dirty="0">
                <a:latin typeface="+mj-lt"/>
              </a:rPr>
              <a:t> Usaha</a:t>
            </a:r>
          </a:p>
          <a:p>
            <a:pPr algn="just"/>
            <a:r>
              <a:rPr lang="en-US" sz="2400" dirty="0" err="1">
                <a:latin typeface="+mj-lt"/>
              </a:rPr>
              <a:t>Orientasi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Kegiatan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>
                <a:latin typeface="+mj-lt"/>
              </a:rPr>
              <a:t>Zakat</a:t>
            </a:r>
          </a:p>
          <a:p>
            <a:pPr lvl="1" algn="just"/>
            <a:r>
              <a:rPr lang="en-US" sz="2400" dirty="0" err="1">
                <a:latin typeface="+mj-lt"/>
              </a:rPr>
              <a:t>Infaq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 err="1">
                <a:latin typeface="+mj-lt"/>
              </a:rPr>
              <a:t>Shadaqah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 err="1">
                <a:latin typeface="+mj-lt"/>
              </a:rPr>
              <a:t>Wakaf</a:t>
            </a:r>
            <a:endParaRPr lang="en-US" sz="2400" dirty="0">
              <a:latin typeface="+mj-lt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9A531C-C867-63BA-1C87-15A8D71FA7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+mj-lt"/>
              </a:rPr>
              <a:t>Instrumen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>
                <a:latin typeface="+mj-lt"/>
              </a:rPr>
              <a:t>Usaha</a:t>
            </a:r>
          </a:p>
          <a:p>
            <a:pPr lvl="1" algn="just"/>
            <a:r>
              <a:rPr lang="en-US" sz="2400" dirty="0">
                <a:latin typeface="+mj-lt"/>
              </a:rPr>
              <a:t>Ibadah</a:t>
            </a:r>
          </a:p>
          <a:p>
            <a:pPr marL="0" indent="0" algn="just">
              <a:buNone/>
            </a:pP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813144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70DB9-0664-4633-8467-D9E4BB43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4" y="692458"/>
            <a:ext cx="7989752" cy="865281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Sintesa</a:t>
            </a:r>
            <a:r>
              <a:rPr lang="en-US" sz="4000" dirty="0"/>
              <a:t> </a:t>
            </a:r>
            <a:r>
              <a:rPr lang="en-US" sz="4000" dirty="0" err="1"/>
              <a:t>pemikiran</a:t>
            </a:r>
            <a:r>
              <a:rPr lang="en-US" sz="4000" dirty="0"/>
              <a:t> syariah</a:t>
            </a:r>
            <a:endParaRPr lang="en-ID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67796-3D6D-26FE-BCD8-376732D9F6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+mj-lt"/>
              </a:rPr>
              <a:t>Transfer </a:t>
            </a:r>
            <a:r>
              <a:rPr lang="en-US" sz="2400" i="1" dirty="0" err="1">
                <a:latin typeface="+mj-lt"/>
              </a:rPr>
              <a:t>Knowlede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>
                <a:latin typeface="+mj-lt"/>
              </a:rPr>
              <a:t>Pendidikan Formal</a:t>
            </a:r>
          </a:p>
          <a:p>
            <a:pPr lvl="1" algn="just"/>
            <a:r>
              <a:rPr lang="en-US" sz="2400" dirty="0">
                <a:latin typeface="+mj-lt"/>
              </a:rPr>
              <a:t>Pendidikan Non Formal</a:t>
            </a:r>
          </a:p>
          <a:p>
            <a:pPr algn="just"/>
            <a:r>
              <a:rPr lang="en-US" sz="2400" dirty="0" err="1">
                <a:latin typeface="+mj-lt"/>
              </a:rPr>
              <a:t>Budaya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 err="1">
                <a:latin typeface="+mj-lt"/>
              </a:rPr>
              <a:t>Kearifan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Lokal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 err="1">
                <a:latin typeface="+mj-lt"/>
              </a:rPr>
              <a:t>Perilaku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Konsumen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 err="1">
                <a:latin typeface="+mj-lt"/>
              </a:rPr>
              <a:t>Teknologi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Informasi</a:t>
            </a:r>
            <a:endParaRPr lang="en-US" sz="2400" dirty="0">
              <a:latin typeface="+mj-lt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5ED0C4-E809-9DF8-D0D5-29D4CA250A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+mj-lt"/>
              </a:rPr>
              <a:t>Peradaban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Kontemporer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>
                <a:latin typeface="+mj-lt"/>
              </a:rPr>
              <a:t>Nasional</a:t>
            </a:r>
          </a:p>
          <a:p>
            <a:pPr lvl="1" algn="just"/>
            <a:r>
              <a:rPr lang="en-US" sz="2400" dirty="0">
                <a:latin typeface="+mj-lt"/>
              </a:rPr>
              <a:t>Regional</a:t>
            </a:r>
          </a:p>
          <a:p>
            <a:pPr lvl="1" algn="just"/>
            <a:r>
              <a:rPr lang="en-US" sz="2400" dirty="0" err="1">
                <a:latin typeface="+mj-lt"/>
              </a:rPr>
              <a:t>Internasional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283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70DB9-0664-4633-8467-D9E4BB43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798990"/>
            <a:ext cx="8272212" cy="816745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/>
              <a:t>Riset</a:t>
            </a:r>
            <a:r>
              <a:rPr lang="en-US" sz="3200" dirty="0"/>
              <a:t> </a:t>
            </a:r>
            <a:r>
              <a:rPr lang="en-US" sz="4000" dirty="0"/>
              <a:t>syariah</a:t>
            </a:r>
            <a:endParaRPr lang="en-ID" sz="3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67796-3D6D-26FE-BCD8-376732D9F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6" y="1971102"/>
            <a:ext cx="8272211" cy="4886898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latin typeface="+mj-lt"/>
              </a:rPr>
              <a:t>Kuantitatif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dirty="0" err="1">
                <a:latin typeface="+mj-lt"/>
              </a:rPr>
              <a:t>Kualitatif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dirty="0" err="1">
                <a:latin typeface="+mj-lt"/>
              </a:rPr>
              <a:t>Analisis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Empiris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i="1" dirty="0">
                <a:latin typeface="+mj-lt"/>
              </a:rPr>
              <a:t>Market Share</a:t>
            </a:r>
          </a:p>
          <a:p>
            <a:pPr lvl="1" algn="just"/>
            <a:r>
              <a:rPr lang="en-US" sz="2400" dirty="0">
                <a:latin typeface="+mj-lt"/>
              </a:rPr>
              <a:t>Geo Ekonomi</a:t>
            </a:r>
          </a:p>
          <a:p>
            <a:pPr lvl="1" algn="just"/>
            <a:r>
              <a:rPr lang="en-US" sz="2400" dirty="0">
                <a:latin typeface="+mj-lt"/>
              </a:rPr>
              <a:t>Geo Strategi</a:t>
            </a:r>
          </a:p>
          <a:p>
            <a:pPr lvl="1" algn="just"/>
            <a:r>
              <a:rPr lang="en-US" sz="2400" dirty="0">
                <a:latin typeface="+mj-lt"/>
              </a:rPr>
              <a:t>Geo </a:t>
            </a:r>
            <a:r>
              <a:rPr lang="en-US" sz="2400" dirty="0" err="1">
                <a:latin typeface="+mj-lt"/>
              </a:rPr>
              <a:t>Demografi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Strategi </a:t>
            </a:r>
            <a:r>
              <a:rPr lang="en-US" sz="2400" dirty="0" err="1">
                <a:latin typeface="+mj-lt"/>
              </a:rPr>
              <a:t>Bersaing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i="1" dirty="0">
                <a:latin typeface="+mj-lt"/>
              </a:rPr>
              <a:t>Added Value</a:t>
            </a:r>
          </a:p>
        </p:txBody>
      </p:sp>
    </p:spTree>
    <p:extLst>
      <p:ext uri="{BB962C8B-B14F-4D97-AF65-F5344CB8AC3E}">
        <p14:creationId xmlns:p14="http://schemas.microsoft.com/office/powerpoint/2010/main" val="551412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FB5CD5-7978-A79E-48AF-CF25BE27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896645"/>
            <a:ext cx="8272212" cy="641085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>
                <a:ea typeface="Cambria" panose="02040503050406030204" pitchFamily="18" charset="0"/>
              </a:rPr>
              <a:t>Pengantar</a:t>
            </a:r>
            <a:r>
              <a:rPr lang="en-US" sz="4000" dirty="0">
                <a:ea typeface="Cambria" panose="02040503050406030204" pitchFamily="18" charset="0"/>
              </a:rPr>
              <a:t> </a:t>
            </a:r>
            <a:r>
              <a:rPr lang="en-US" sz="4000" dirty="0" err="1">
                <a:ea typeface="Cambria" panose="02040503050406030204" pitchFamily="18" charset="0"/>
              </a:rPr>
              <a:t>materi</a:t>
            </a:r>
            <a:r>
              <a:rPr lang="en-US" sz="4000" dirty="0">
                <a:ea typeface="Cambria" panose="02040503050406030204" pitchFamily="18" charset="0"/>
              </a:rPr>
              <a:t> </a:t>
            </a:r>
            <a:r>
              <a:rPr lang="en-US" sz="4000" dirty="0" err="1">
                <a:ea typeface="Cambria" panose="02040503050406030204" pitchFamily="18" charset="0"/>
              </a:rPr>
              <a:t>kuliah</a:t>
            </a:r>
            <a:endParaRPr lang="en-ID" sz="4000" dirty="0">
              <a:ea typeface="Cambria" panose="020405030504060302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B64999-BEAB-6FA9-C47B-45898593D6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+mj-lt"/>
              </a:rPr>
              <a:t>Manusia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diciptakan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Tuhan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sebagai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makhluk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sosial</a:t>
            </a:r>
            <a:r>
              <a:rPr lang="en-US" sz="2400" dirty="0">
                <a:latin typeface="+mj-lt"/>
              </a:rPr>
              <a:t> dan </a:t>
            </a:r>
            <a:r>
              <a:rPr lang="en-US" sz="2400" dirty="0" err="1">
                <a:latin typeface="+mj-lt"/>
              </a:rPr>
              <a:t>makhluk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individu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memenuhi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hidupnya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manusia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berhubungan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satu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lainnya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melalui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Kegiatan</a:t>
            </a:r>
            <a:r>
              <a:rPr lang="en-US" sz="2400" dirty="0">
                <a:latin typeface="+mj-lt"/>
              </a:rPr>
              <a:t> Ekonomi</a:t>
            </a:r>
            <a:endParaRPr lang="en-ID" sz="2400" dirty="0">
              <a:latin typeface="+mj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45CB12-A56F-51EF-3C1A-23AA158945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+mj-lt"/>
              </a:rPr>
              <a:t>Lembaga </a:t>
            </a:r>
            <a:r>
              <a:rPr lang="en-US" sz="2400" dirty="0" err="1">
                <a:latin typeface="+mj-lt"/>
              </a:rPr>
              <a:t>atau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organisasi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kegiatan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ekonomi</a:t>
            </a:r>
            <a:r>
              <a:rPr lang="en-US" sz="2400" dirty="0">
                <a:latin typeface="+mj-lt"/>
              </a:rPr>
              <a:t> salah </a:t>
            </a:r>
            <a:r>
              <a:rPr lang="en-US" sz="2400" dirty="0" err="1">
                <a:latin typeface="+mj-lt"/>
              </a:rPr>
              <a:t>satunya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adalah</a:t>
            </a:r>
            <a:r>
              <a:rPr lang="en-US" sz="2400" dirty="0">
                <a:latin typeface="+mj-lt"/>
              </a:rPr>
              <a:t> Bank Syariah</a:t>
            </a:r>
          </a:p>
          <a:p>
            <a:pPr algn="just"/>
            <a:r>
              <a:rPr lang="en-US" sz="2400" dirty="0" err="1">
                <a:latin typeface="+mj-lt"/>
              </a:rPr>
              <a:t>Manusia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ditunjuk</a:t>
            </a:r>
            <a:r>
              <a:rPr lang="en-US" sz="2400" dirty="0">
                <a:latin typeface="+mj-lt"/>
              </a:rPr>
              <a:t> oleh </a:t>
            </a:r>
            <a:r>
              <a:rPr lang="en-US" sz="2400" dirty="0" err="1">
                <a:latin typeface="+mj-lt"/>
              </a:rPr>
              <a:t>Tuhan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sebagai</a:t>
            </a:r>
            <a:r>
              <a:rPr lang="en-US" sz="2400" dirty="0">
                <a:latin typeface="+mj-lt"/>
              </a:rPr>
              <a:t> “Khalifah Fil Ard” </a:t>
            </a:r>
            <a:r>
              <a:rPr lang="en-US" sz="2400" dirty="0" err="1">
                <a:latin typeface="+mj-lt"/>
              </a:rPr>
              <a:t>atau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Pemimpin</a:t>
            </a:r>
            <a:r>
              <a:rPr lang="en-US" sz="2400" dirty="0">
                <a:latin typeface="+mj-lt"/>
              </a:rPr>
              <a:t> di Dunia</a:t>
            </a:r>
            <a:endParaRPr lang="en-ID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745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FB5CD5-7978-A79E-48AF-CF25BE27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896645"/>
            <a:ext cx="8272212" cy="641085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>
                <a:latin typeface="Consolas (Headings)"/>
                <a:ea typeface="Cambria" panose="02040503050406030204" pitchFamily="18" charset="0"/>
              </a:rPr>
              <a:t>Perbankan</a:t>
            </a:r>
            <a:r>
              <a:rPr lang="en-US" sz="4000" dirty="0">
                <a:latin typeface="Consolas (Headings)"/>
                <a:ea typeface="Cambria" panose="02040503050406030204" pitchFamily="18" charset="0"/>
              </a:rPr>
              <a:t> syariah</a:t>
            </a:r>
            <a:endParaRPr lang="en-ID" sz="4000" dirty="0">
              <a:latin typeface="Consolas (Headings)"/>
              <a:ea typeface="Cambria" panose="020405030504060302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B64999-BEAB-6FA9-C47B-45898593D6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+mj-lt"/>
              </a:rPr>
              <a:t>Undang-undang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Nomor</a:t>
            </a:r>
            <a:r>
              <a:rPr lang="en-US" sz="2400" dirty="0">
                <a:latin typeface="+mj-lt"/>
              </a:rPr>
              <a:t> 21 </a:t>
            </a:r>
            <a:r>
              <a:rPr lang="en-US" sz="2400" dirty="0" err="1">
                <a:latin typeface="+mj-lt"/>
              </a:rPr>
              <a:t>Tahun</a:t>
            </a:r>
            <a:r>
              <a:rPr lang="en-US" sz="2400" dirty="0">
                <a:latin typeface="+mj-lt"/>
              </a:rPr>
              <a:t> 2008 </a:t>
            </a:r>
            <a:r>
              <a:rPr lang="en-US" sz="2400" dirty="0" err="1">
                <a:latin typeface="+mj-lt"/>
              </a:rPr>
              <a:t>mengatur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tentang</a:t>
            </a:r>
            <a:r>
              <a:rPr lang="en-US" sz="2400" dirty="0">
                <a:latin typeface="+mj-lt"/>
              </a:rPr>
              <a:t> tata </a:t>
            </a:r>
            <a:r>
              <a:rPr lang="en-US" sz="2400" dirty="0" err="1">
                <a:latin typeface="+mj-lt"/>
              </a:rPr>
              <a:t>kelola</a:t>
            </a:r>
            <a:r>
              <a:rPr lang="en-US" sz="2400" dirty="0">
                <a:latin typeface="+mj-lt"/>
              </a:rPr>
              <a:t> Bank Syariah</a:t>
            </a:r>
          </a:p>
          <a:p>
            <a:pPr algn="just"/>
            <a:r>
              <a:rPr lang="en-US" sz="2400" dirty="0" err="1">
                <a:latin typeface="+mj-lt"/>
              </a:rPr>
              <a:t>Setiap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transaksi</a:t>
            </a:r>
            <a:r>
              <a:rPr lang="en-US" sz="2400" dirty="0">
                <a:latin typeface="+mj-lt"/>
              </a:rPr>
              <a:t> pada Bank Syariah </a:t>
            </a:r>
            <a:r>
              <a:rPr lang="en-US" sz="2400" dirty="0" err="1">
                <a:latin typeface="+mj-lt"/>
              </a:rPr>
              <a:t>harus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melalui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mekanisme</a:t>
            </a:r>
            <a:r>
              <a:rPr lang="en-US" sz="2400" dirty="0">
                <a:latin typeface="+mj-lt"/>
              </a:rPr>
              <a:t> “</a:t>
            </a:r>
            <a:r>
              <a:rPr lang="en-US" sz="2400" dirty="0" err="1">
                <a:latin typeface="+mj-lt"/>
              </a:rPr>
              <a:t>Akad</a:t>
            </a:r>
            <a:r>
              <a:rPr lang="en-US" sz="2400" dirty="0">
                <a:latin typeface="+mj-lt"/>
              </a:rPr>
              <a:t>”</a:t>
            </a:r>
            <a:endParaRPr lang="en-ID" sz="2400" dirty="0">
              <a:latin typeface="+mj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45CB12-A56F-51EF-3C1A-23AA158945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+mj-lt"/>
              </a:rPr>
              <a:t>Setiap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kegiatan</a:t>
            </a:r>
            <a:r>
              <a:rPr lang="en-US" sz="2400" dirty="0">
                <a:latin typeface="+mj-lt"/>
              </a:rPr>
              <a:t> “</a:t>
            </a:r>
            <a:r>
              <a:rPr lang="en-US" sz="2400" dirty="0" err="1">
                <a:latin typeface="+mj-lt"/>
              </a:rPr>
              <a:t>Akad</a:t>
            </a:r>
            <a:r>
              <a:rPr lang="en-US" sz="2400" dirty="0">
                <a:latin typeface="+mj-lt"/>
              </a:rPr>
              <a:t>” </a:t>
            </a:r>
            <a:r>
              <a:rPr lang="en-US" sz="2400" dirty="0" err="1">
                <a:latin typeface="+mj-lt"/>
              </a:rPr>
              <a:t>harus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terpenuhi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rukun</a:t>
            </a:r>
            <a:r>
              <a:rPr lang="en-US" sz="2400" dirty="0">
                <a:latin typeface="+mj-lt"/>
              </a:rPr>
              <a:t> dan </a:t>
            </a:r>
            <a:r>
              <a:rPr lang="en-US" sz="2400" dirty="0" err="1">
                <a:latin typeface="+mj-lt"/>
              </a:rPr>
              <a:t>syaratnya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dirty="0" err="1">
                <a:latin typeface="+mj-lt"/>
              </a:rPr>
              <a:t>Seluruh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transaksi</a:t>
            </a:r>
            <a:r>
              <a:rPr lang="en-US" sz="2400" dirty="0">
                <a:latin typeface="+mj-lt"/>
              </a:rPr>
              <a:t> syariah </a:t>
            </a:r>
            <a:r>
              <a:rPr lang="en-US" sz="2400" dirty="0" err="1">
                <a:latin typeface="+mj-lt"/>
              </a:rPr>
              <a:t>tidak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boleh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menyimpang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dari</a:t>
            </a:r>
            <a:r>
              <a:rPr lang="en-US" sz="2400" dirty="0">
                <a:latin typeface="+mj-lt"/>
              </a:rPr>
              <a:t> Al-Qur’an dan Hadis</a:t>
            </a:r>
            <a:endParaRPr lang="en-ID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083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70DB9-0664-4633-8467-D9E4BB43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5" y="1025164"/>
            <a:ext cx="8272212" cy="537566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/>
              <a:t>Perencanaan</a:t>
            </a:r>
            <a:r>
              <a:rPr lang="en-US" sz="4000" dirty="0"/>
              <a:t> </a:t>
            </a:r>
            <a:r>
              <a:rPr lang="en-US" sz="4000" dirty="0" err="1"/>
              <a:t>organisasi</a:t>
            </a:r>
            <a:endParaRPr lang="en-ID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67796-3D6D-26FE-BCD8-376732D9F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1926454"/>
            <a:ext cx="8272211" cy="4931545"/>
          </a:xfrm>
        </p:spPr>
        <p:txBody>
          <a:bodyPr>
            <a:noAutofit/>
          </a:bodyPr>
          <a:lstStyle/>
          <a:p>
            <a:pPr algn="just"/>
            <a:r>
              <a:rPr lang="en-US" sz="2200" dirty="0" err="1">
                <a:latin typeface="+mj-lt"/>
              </a:rPr>
              <a:t>Acuan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perencanaan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organisasi</a:t>
            </a:r>
            <a:r>
              <a:rPr lang="en-US" sz="2200" dirty="0">
                <a:latin typeface="+mj-lt"/>
              </a:rPr>
              <a:t> pada </a:t>
            </a:r>
            <a:r>
              <a:rPr lang="en-US" sz="2200" dirty="0" err="1">
                <a:latin typeface="+mj-lt"/>
              </a:rPr>
              <a:t>visi</a:t>
            </a:r>
            <a:r>
              <a:rPr lang="en-US" sz="2200" dirty="0">
                <a:latin typeface="+mj-lt"/>
              </a:rPr>
              <a:t> dan </a:t>
            </a:r>
            <a:r>
              <a:rPr lang="en-US" sz="2200" dirty="0" err="1">
                <a:latin typeface="+mj-lt"/>
              </a:rPr>
              <a:t>misi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perusahaan</a:t>
            </a:r>
            <a:endParaRPr lang="en-US" sz="2200" dirty="0">
              <a:latin typeface="+mj-lt"/>
            </a:endParaRPr>
          </a:p>
          <a:p>
            <a:pPr algn="just"/>
            <a:r>
              <a:rPr lang="en-US" sz="2200" dirty="0" err="1">
                <a:latin typeface="+mj-lt"/>
              </a:rPr>
              <a:t>Perencanaan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meliputi</a:t>
            </a:r>
            <a:endParaRPr lang="en-US" sz="2200" dirty="0">
              <a:latin typeface="+mj-lt"/>
            </a:endParaRPr>
          </a:p>
          <a:p>
            <a:pPr lvl="1" algn="just"/>
            <a:r>
              <a:rPr lang="en-US" sz="2200" dirty="0">
                <a:latin typeface="+mj-lt"/>
              </a:rPr>
              <a:t>Tata Kelola </a:t>
            </a:r>
            <a:r>
              <a:rPr lang="en-US" sz="2200" dirty="0" err="1">
                <a:latin typeface="+mj-lt"/>
              </a:rPr>
              <a:t>organisasi</a:t>
            </a:r>
            <a:endParaRPr lang="en-US" sz="2200" dirty="0">
              <a:latin typeface="+mj-lt"/>
            </a:endParaRPr>
          </a:p>
          <a:p>
            <a:pPr lvl="1" algn="just"/>
            <a:r>
              <a:rPr lang="en-US" sz="2200" dirty="0" err="1">
                <a:latin typeface="+mj-lt"/>
              </a:rPr>
              <a:t>Pengawakan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atau</a:t>
            </a:r>
            <a:r>
              <a:rPr lang="en-US" sz="2200" dirty="0">
                <a:latin typeface="+mj-lt"/>
              </a:rPr>
              <a:t> SDM</a:t>
            </a:r>
          </a:p>
          <a:p>
            <a:pPr lvl="1" algn="just"/>
            <a:r>
              <a:rPr lang="en-US" sz="2200" dirty="0" err="1">
                <a:latin typeface="+mj-lt"/>
              </a:rPr>
              <a:t>Akses</a:t>
            </a:r>
            <a:endParaRPr lang="en-US" sz="2200" dirty="0">
              <a:latin typeface="+mj-lt"/>
            </a:endParaRPr>
          </a:p>
          <a:p>
            <a:pPr lvl="1" algn="just"/>
            <a:r>
              <a:rPr lang="en-US" sz="2200" dirty="0" err="1">
                <a:latin typeface="+mj-lt"/>
              </a:rPr>
              <a:t>Hubungan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kelembagaan</a:t>
            </a:r>
            <a:endParaRPr lang="en-US" sz="2200" dirty="0">
              <a:latin typeface="+mj-lt"/>
            </a:endParaRPr>
          </a:p>
          <a:p>
            <a:pPr lvl="1" algn="just"/>
            <a:r>
              <a:rPr lang="en-US" sz="2200" dirty="0">
                <a:latin typeface="+mj-lt"/>
              </a:rPr>
              <a:t>S.O.P</a:t>
            </a:r>
          </a:p>
          <a:p>
            <a:pPr lvl="1" algn="just"/>
            <a:r>
              <a:rPr lang="en-US" sz="2200" dirty="0" err="1">
                <a:latin typeface="+mj-lt"/>
              </a:rPr>
              <a:t>Sistem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pengawasan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dll</a:t>
            </a:r>
            <a:endParaRPr lang="en-ID" sz="2200" dirty="0">
              <a:latin typeface="+mj-lt"/>
            </a:endParaRPr>
          </a:p>
          <a:p>
            <a:pPr algn="just"/>
            <a:r>
              <a:rPr lang="en-ID" sz="2200" dirty="0" err="1">
                <a:latin typeface="+mj-lt"/>
              </a:rPr>
              <a:t>Orientasi</a:t>
            </a:r>
            <a:r>
              <a:rPr lang="en-ID" sz="2200" dirty="0">
                <a:latin typeface="+mj-lt"/>
              </a:rPr>
              <a:t> </a:t>
            </a:r>
            <a:r>
              <a:rPr lang="en-ID" sz="2200" dirty="0" err="1">
                <a:latin typeface="+mj-lt"/>
              </a:rPr>
              <a:t>dasar</a:t>
            </a:r>
            <a:r>
              <a:rPr lang="en-ID" sz="2200" dirty="0">
                <a:latin typeface="+mj-lt"/>
              </a:rPr>
              <a:t> </a:t>
            </a:r>
            <a:r>
              <a:rPr lang="en-ID" sz="2200" dirty="0" err="1">
                <a:latin typeface="+mj-lt"/>
              </a:rPr>
              <a:t>perencanaan</a:t>
            </a:r>
            <a:r>
              <a:rPr lang="en-ID" sz="2200" dirty="0">
                <a:latin typeface="+mj-lt"/>
              </a:rPr>
              <a:t> </a:t>
            </a:r>
            <a:r>
              <a:rPr lang="en-ID" sz="2200" dirty="0" err="1">
                <a:latin typeface="+mj-lt"/>
              </a:rPr>
              <a:t>harus</a:t>
            </a:r>
            <a:r>
              <a:rPr lang="en-ID" sz="2200" dirty="0">
                <a:latin typeface="+mj-lt"/>
              </a:rPr>
              <a:t> </a:t>
            </a:r>
            <a:r>
              <a:rPr lang="en-ID" sz="2200" dirty="0" err="1">
                <a:latin typeface="+mj-lt"/>
              </a:rPr>
              <a:t>berfikir</a:t>
            </a:r>
            <a:r>
              <a:rPr lang="en-ID" sz="2200" dirty="0">
                <a:latin typeface="+mj-lt"/>
              </a:rPr>
              <a:t> </a:t>
            </a:r>
            <a:r>
              <a:rPr lang="en-ID" sz="2200" dirty="0" err="1">
                <a:latin typeface="+mj-lt"/>
              </a:rPr>
              <a:t>tentang</a:t>
            </a:r>
            <a:r>
              <a:rPr lang="en-ID" sz="2200" dirty="0">
                <a:latin typeface="+mj-lt"/>
              </a:rPr>
              <a:t> </a:t>
            </a:r>
            <a:r>
              <a:rPr lang="en-ID" sz="2200" dirty="0" err="1">
                <a:latin typeface="+mj-lt"/>
              </a:rPr>
              <a:t>kelangsungan</a:t>
            </a:r>
            <a:r>
              <a:rPr lang="en-ID" sz="2200" dirty="0">
                <a:latin typeface="+mj-lt"/>
              </a:rPr>
              <a:t> </a:t>
            </a:r>
            <a:r>
              <a:rPr lang="en-ID" sz="2200" dirty="0" err="1">
                <a:latin typeface="+mj-lt"/>
              </a:rPr>
              <a:t>hidup</a:t>
            </a:r>
            <a:r>
              <a:rPr lang="en-ID" sz="2200" dirty="0">
                <a:latin typeface="+mj-lt"/>
              </a:rPr>
              <a:t> </a:t>
            </a:r>
            <a:r>
              <a:rPr lang="en-ID" sz="2200" dirty="0" err="1">
                <a:latin typeface="+mj-lt"/>
              </a:rPr>
              <a:t>organisasi</a:t>
            </a:r>
            <a:r>
              <a:rPr lang="en-ID" sz="2200" dirty="0">
                <a:latin typeface="+mj-lt"/>
              </a:rPr>
              <a:t> pada </a:t>
            </a:r>
            <a:r>
              <a:rPr lang="en-ID" sz="2200" dirty="0" err="1">
                <a:latin typeface="+mj-lt"/>
              </a:rPr>
              <a:t>kondisi</a:t>
            </a:r>
            <a:r>
              <a:rPr lang="en-ID" sz="2200" dirty="0">
                <a:latin typeface="+mj-lt"/>
              </a:rPr>
              <a:t> </a:t>
            </a:r>
            <a:r>
              <a:rPr lang="en-ID" sz="2200" dirty="0" err="1">
                <a:latin typeface="+mj-lt"/>
              </a:rPr>
              <a:t>lingkungan</a:t>
            </a:r>
            <a:r>
              <a:rPr lang="en-ID" sz="2200" dirty="0">
                <a:latin typeface="+mj-lt"/>
              </a:rPr>
              <a:t> </a:t>
            </a:r>
            <a:r>
              <a:rPr lang="en-ID" sz="2200" dirty="0" err="1">
                <a:latin typeface="+mj-lt"/>
              </a:rPr>
              <a:t>apapun</a:t>
            </a: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4325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FB5CD5-7978-A79E-48AF-CF25BE277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996950"/>
            <a:ext cx="8272212" cy="54078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ea typeface="Cambria" panose="02040503050406030204" pitchFamily="18" charset="0"/>
              </a:rPr>
              <a:t>Tata Kelola </a:t>
            </a:r>
            <a:r>
              <a:rPr lang="en-US" sz="4000" dirty="0" err="1">
                <a:ea typeface="Cambria" panose="02040503050406030204" pitchFamily="18" charset="0"/>
              </a:rPr>
              <a:t>kelembagaan</a:t>
            </a:r>
            <a:endParaRPr lang="en-ID" sz="4000" dirty="0">
              <a:ea typeface="Cambria" panose="020405030504060302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5B64999-BEAB-6FA9-C47B-45898593D6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+mj-lt"/>
              </a:rPr>
              <a:t>Operasional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perbankan</a:t>
            </a:r>
            <a:r>
              <a:rPr lang="en-US" sz="2400" dirty="0">
                <a:latin typeface="+mj-lt"/>
              </a:rPr>
              <a:t> syariah </a:t>
            </a:r>
            <a:r>
              <a:rPr lang="en-US" sz="2400" dirty="0" err="1">
                <a:latin typeface="+mj-lt"/>
              </a:rPr>
              <a:t>harus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mengikuti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semua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regulasi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dirty="0" err="1">
                <a:latin typeface="+mj-lt"/>
              </a:rPr>
              <a:t>Semua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perangkat</a:t>
            </a:r>
            <a:r>
              <a:rPr lang="en-US" sz="2400" dirty="0">
                <a:latin typeface="+mj-lt"/>
              </a:rPr>
              <a:t> SDM </a:t>
            </a:r>
            <a:r>
              <a:rPr lang="en-US" sz="2400" dirty="0" err="1">
                <a:latin typeface="+mj-lt"/>
              </a:rPr>
              <a:t>harus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paham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kaidah-kaidah</a:t>
            </a:r>
            <a:r>
              <a:rPr lang="en-US" sz="2400" dirty="0">
                <a:latin typeface="+mj-lt"/>
              </a:rPr>
              <a:t> syariah</a:t>
            </a:r>
            <a:endParaRPr lang="en-ID" sz="2400" dirty="0">
              <a:latin typeface="+mj-lt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45CB12-A56F-51EF-3C1A-23AA158945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+mj-lt"/>
              </a:rPr>
              <a:t>Tata Kelola Bank Syariah </a:t>
            </a:r>
            <a:r>
              <a:rPr lang="en-US" sz="2400" dirty="0" err="1">
                <a:latin typeface="+mj-lt"/>
              </a:rPr>
              <a:t>harus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mampu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beradaptasi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dengan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kearifan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lokal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dirty="0" err="1">
                <a:latin typeface="+mj-lt"/>
              </a:rPr>
              <a:t>Perangkat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organisasi</a:t>
            </a:r>
            <a:r>
              <a:rPr lang="en-US" sz="2400" dirty="0">
                <a:latin typeface="+mj-lt"/>
              </a:rPr>
              <a:t> Bank Syariah </a:t>
            </a:r>
            <a:r>
              <a:rPr lang="en-US" sz="2400" dirty="0" err="1">
                <a:latin typeface="+mj-lt"/>
              </a:rPr>
              <a:t>harus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berpedoman</a:t>
            </a:r>
            <a:r>
              <a:rPr lang="en-US" sz="2400" dirty="0">
                <a:latin typeface="+mj-lt"/>
              </a:rPr>
              <a:t> pada </a:t>
            </a:r>
            <a:r>
              <a:rPr lang="en-US" sz="2400" dirty="0" err="1">
                <a:latin typeface="+mj-lt"/>
              </a:rPr>
              <a:t>prinsip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kehati-hatian</a:t>
            </a:r>
            <a:endParaRPr lang="en-ID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8945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70DB9-0664-4633-8467-D9E4BB43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5" y="878889"/>
            <a:ext cx="8272212" cy="683161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/>
              <a:t>regulasi</a:t>
            </a:r>
            <a:endParaRPr lang="en-ID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67796-3D6D-26FE-BCD8-376732D9F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6" y="1917577"/>
            <a:ext cx="8272211" cy="4722920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latin typeface="+mj-lt"/>
              </a:rPr>
              <a:t>Ada </a:t>
            </a:r>
            <a:r>
              <a:rPr lang="en-US" sz="2400" dirty="0" err="1">
                <a:latin typeface="+mj-lt"/>
              </a:rPr>
              <a:t>aturan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tertulis</a:t>
            </a:r>
            <a:r>
              <a:rPr lang="en-US" sz="2400" dirty="0">
                <a:latin typeface="+mj-lt"/>
              </a:rPr>
              <a:t> dan </a:t>
            </a:r>
            <a:r>
              <a:rPr lang="en-US" sz="2400" dirty="0" err="1">
                <a:latin typeface="+mj-lt"/>
              </a:rPr>
              <a:t>aturan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tidak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tertulis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dirty="0" err="1">
                <a:latin typeface="+mj-lt"/>
              </a:rPr>
              <a:t>Aturan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tertulis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meliputi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semua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aturan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perundang-undangan</a:t>
            </a:r>
            <a:endParaRPr lang="en-US" sz="2400" dirty="0">
              <a:latin typeface="+mj-lt"/>
            </a:endParaRPr>
          </a:p>
          <a:p>
            <a:pPr algn="just"/>
            <a:r>
              <a:rPr lang="en-ID" sz="2400" dirty="0" err="1">
                <a:latin typeface="+mj-lt"/>
              </a:rPr>
              <a:t>Aturan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tidak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tertulis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meliputi</a:t>
            </a:r>
            <a:endParaRPr lang="en-ID" sz="2400" dirty="0">
              <a:latin typeface="+mj-lt"/>
            </a:endParaRPr>
          </a:p>
          <a:p>
            <a:pPr lvl="1" algn="just"/>
            <a:r>
              <a:rPr lang="en-ID" sz="2400" dirty="0">
                <a:latin typeface="+mj-lt"/>
              </a:rPr>
              <a:t>Etika</a:t>
            </a:r>
          </a:p>
          <a:p>
            <a:pPr lvl="1" algn="just"/>
            <a:r>
              <a:rPr lang="en-ID" sz="2400" dirty="0">
                <a:latin typeface="+mj-lt"/>
              </a:rPr>
              <a:t>Norma</a:t>
            </a:r>
          </a:p>
          <a:p>
            <a:pPr lvl="1" algn="just"/>
            <a:r>
              <a:rPr lang="en-ID" sz="2400" dirty="0">
                <a:latin typeface="+mj-lt"/>
              </a:rPr>
              <a:t>Sopan </a:t>
            </a:r>
            <a:r>
              <a:rPr lang="en-ID" sz="2400" dirty="0" err="1">
                <a:latin typeface="+mj-lt"/>
              </a:rPr>
              <a:t>santun</a:t>
            </a:r>
            <a:endParaRPr lang="en-ID" sz="2400" dirty="0">
              <a:latin typeface="+mj-lt"/>
            </a:endParaRPr>
          </a:p>
          <a:p>
            <a:pPr lvl="1" algn="just"/>
            <a:r>
              <a:rPr lang="en-ID" sz="2400" dirty="0" err="1">
                <a:latin typeface="+mj-lt"/>
              </a:rPr>
              <a:t>Pelayanan</a:t>
            </a:r>
            <a:r>
              <a:rPr lang="en-ID" sz="2400" dirty="0">
                <a:latin typeface="+mj-lt"/>
              </a:rPr>
              <a:t> prima </a:t>
            </a:r>
            <a:r>
              <a:rPr lang="en-ID" sz="2400" dirty="0" err="1">
                <a:latin typeface="+mj-lt"/>
              </a:rPr>
              <a:t>atau</a:t>
            </a:r>
            <a:r>
              <a:rPr lang="en-ID" sz="2400" dirty="0">
                <a:latin typeface="+mj-lt"/>
              </a:rPr>
              <a:t> service </a:t>
            </a:r>
            <a:r>
              <a:rPr lang="en-ID" sz="2400" dirty="0" err="1">
                <a:latin typeface="+mj-lt"/>
              </a:rPr>
              <a:t>excelent</a:t>
            </a:r>
            <a:endParaRPr lang="en-ID" sz="2400" dirty="0">
              <a:latin typeface="+mj-lt"/>
            </a:endParaRPr>
          </a:p>
          <a:p>
            <a:pPr algn="just"/>
            <a:r>
              <a:rPr lang="en-ID" sz="2400" dirty="0" err="1">
                <a:latin typeface="+mj-lt"/>
              </a:rPr>
              <a:t>Pengawas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regulasi</a:t>
            </a:r>
            <a:r>
              <a:rPr lang="en-ID" sz="2400" dirty="0">
                <a:latin typeface="+mj-lt"/>
              </a:rPr>
              <a:t> syariah oleh : MUI dan DSN </a:t>
            </a:r>
            <a:r>
              <a:rPr lang="en-ID" sz="2400" dirty="0" err="1">
                <a:latin typeface="+mj-lt"/>
              </a:rPr>
              <a:t>atau</a:t>
            </a:r>
            <a:r>
              <a:rPr lang="en-ID" sz="2400" dirty="0">
                <a:latin typeface="+mj-lt"/>
              </a:rPr>
              <a:t> Dewan Syariah Nasional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9522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70DB9-0664-4633-8467-D9E4BB43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6" y="852257"/>
            <a:ext cx="8272212" cy="674962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/>
              <a:t>Market share</a:t>
            </a:r>
            <a:endParaRPr lang="en-ID" sz="4000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67796-3D6D-26FE-BCD8-376732D9F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6" y="1908699"/>
            <a:ext cx="8272211" cy="4580878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latin typeface="+mj-lt"/>
              </a:rPr>
              <a:t>Pangsa</a:t>
            </a:r>
            <a:r>
              <a:rPr lang="en-US" sz="2400" dirty="0">
                <a:latin typeface="+mj-lt"/>
              </a:rPr>
              <a:t> pasar Bank Syariah </a:t>
            </a:r>
            <a:r>
              <a:rPr lang="en-US" sz="2400" dirty="0" err="1">
                <a:latin typeface="+mj-lt"/>
              </a:rPr>
              <a:t>dapat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dibedakan</a:t>
            </a:r>
            <a:r>
              <a:rPr lang="en-US" sz="2400" dirty="0">
                <a:latin typeface="+mj-lt"/>
              </a:rPr>
              <a:t> :</a:t>
            </a:r>
          </a:p>
          <a:p>
            <a:pPr lvl="1" algn="just"/>
            <a:r>
              <a:rPr lang="en-US" sz="2400" dirty="0">
                <a:latin typeface="+mj-lt"/>
              </a:rPr>
              <a:t>Pasar </a:t>
            </a:r>
            <a:r>
              <a:rPr lang="en-US" sz="2400" dirty="0" err="1">
                <a:latin typeface="+mj-lt"/>
              </a:rPr>
              <a:t>Lokal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atau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Domistik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>
                <a:latin typeface="+mj-lt"/>
              </a:rPr>
              <a:t>Pasar Nasional</a:t>
            </a:r>
          </a:p>
          <a:p>
            <a:pPr lvl="1" algn="just"/>
            <a:r>
              <a:rPr lang="en-US" sz="2400" dirty="0">
                <a:latin typeface="+mj-lt"/>
              </a:rPr>
              <a:t>Pasar Regional</a:t>
            </a:r>
          </a:p>
          <a:p>
            <a:pPr lvl="1" algn="just"/>
            <a:r>
              <a:rPr lang="en-US" sz="2400" dirty="0">
                <a:latin typeface="+mj-lt"/>
              </a:rPr>
              <a:t>Pasar </a:t>
            </a:r>
            <a:r>
              <a:rPr lang="en-US" sz="2400" dirty="0" err="1">
                <a:latin typeface="+mj-lt"/>
              </a:rPr>
              <a:t>Internasional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i="1" dirty="0">
                <a:latin typeface="+mj-lt"/>
              </a:rPr>
              <a:t>Market share </a:t>
            </a:r>
            <a:r>
              <a:rPr lang="en-US" sz="2400" dirty="0" err="1">
                <a:latin typeface="+mj-lt"/>
              </a:rPr>
              <a:t>perbankan</a:t>
            </a:r>
            <a:r>
              <a:rPr lang="en-US" sz="2400" dirty="0">
                <a:latin typeface="+mj-lt"/>
              </a:rPr>
              <a:t> syariah </a:t>
            </a:r>
            <a:r>
              <a:rPr lang="en-US" sz="2400" dirty="0" err="1">
                <a:latin typeface="+mj-lt"/>
              </a:rPr>
              <a:t>terus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tumbuh</a:t>
            </a:r>
            <a:r>
              <a:rPr lang="en-US" sz="2400" dirty="0">
                <a:latin typeface="+mj-lt"/>
              </a:rPr>
              <a:t> dan </a:t>
            </a:r>
            <a:r>
              <a:rPr lang="en-US" sz="2400" dirty="0" err="1">
                <a:latin typeface="+mj-lt"/>
              </a:rPr>
              <a:t>berkembang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melebihi</a:t>
            </a:r>
            <a:r>
              <a:rPr lang="en-US" sz="2400" dirty="0">
                <a:latin typeface="+mj-lt"/>
              </a:rPr>
              <a:t> Bank </a:t>
            </a:r>
            <a:r>
              <a:rPr lang="en-US" sz="2400" dirty="0" err="1">
                <a:latin typeface="+mj-lt"/>
              </a:rPr>
              <a:t>Konvensional</a:t>
            </a:r>
            <a:endParaRPr lang="en-US" sz="2400" dirty="0">
              <a:latin typeface="+mj-lt"/>
            </a:endParaRPr>
          </a:p>
          <a:p>
            <a:pPr algn="just"/>
            <a:r>
              <a:rPr lang="en-ID" sz="2400" i="1" dirty="0">
                <a:latin typeface="+mj-lt"/>
              </a:rPr>
              <a:t>Market share </a:t>
            </a:r>
            <a:r>
              <a:rPr lang="en-ID" sz="2400" dirty="0">
                <a:latin typeface="+mj-lt"/>
              </a:rPr>
              <a:t>Bank Syariah </a:t>
            </a:r>
            <a:r>
              <a:rPr lang="en-ID" sz="2400" dirty="0" err="1">
                <a:latin typeface="+mj-lt"/>
              </a:rPr>
              <a:t>tidak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hanya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mereka</a:t>
            </a:r>
            <a:r>
              <a:rPr lang="en-ID" sz="2400" dirty="0">
                <a:latin typeface="+mj-lt"/>
              </a:rPr>
              <a:t> yang </a:t>
            </a:r>
            <a:r>
              <a:rPr lang="en-ID" sz="2400" dirty="0" err="1">
                <a:latin typeface="+mj-lt"/>
              </a:rPr>
              <a:t>beragama</a:t>
            </a:r>
            <a:r>
              <a:rPr lang="en-ID" sz="2400" dirty="0">
                <a:latin typeface="+mj-lt"/>
              </a:rPr>
              <a:t> Islam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1397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70DB9-0664-4633-8467-D9E4BB43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999202"/>
            <a:ext cx="8272212" cy="537566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Daya </a:t>
            </a:r>
            <a:r>
              <a:rPr lang="en-US" sz="4000" dirty="0" err="1"/>
              <a:t>saing</a:t>
            </a:r>
            <a:endParaRPr lang="en-ID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67796-3D6D-26FE-BCD8-376732D9F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70843"/>
            <a:ext cx="7989752" cy="4030462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latin typeface="+mj-lt"/>
              </a:rPr>
              <a:t>Prinsip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dasar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daya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saing</a:t>
            </a:r>
            <a:r>
              <a:rPr lang="en-US" sz="2400" dirty="0">
                <a:latin typeface="+mj-lt"/>
              </a:rPr>
              <a:t> Bank Syariah </a:t>
            </a:r>
            <a:r>
              <a:rPr lang="en-US" sz="2400" dirty="0" err="1">
                <a:latin typeface="+mj-lt"/>
              </a:rPr>
              <a:t>adalah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untuk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kemaslahatan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hidup</a:t>
            </a:r>
            <a:r>
              <a:rPr lang="en-US" sz="2400" dirty="0">
                <a:latin typeface="+mj-lt"/>
              </a:rPr>
              <a:t> di dunia dan </a:t>
            </a:r>
            <a:r>
              <a:rPr lang="en-US" sz="2400" dirty="0" err="1">
                <a:latin typeface="+mj-lt"/>
              </a:rPr>
              <a:t>akhirat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dirty="0" err="1">
                <a:latin typeface="+mj-lt"/>
              </a:rPr>
              <a:t>Konsep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mudlarabah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atau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bagi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hasil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adalah</a:t>
            </a:r>
            <a:r>
              <a:rPr lang="en-US" sz="2400" dirty="0">
                <a:latin typeface="+mj-lt"/>
              </a:rPr>
              <a:t> model </a:t>
            </a:r>
            <a:r>
              <a:rPr lang="en-US" sz="2400" dirty="0" err="1">
                <a:latin typeface="+mj-lt"/>
              </a:rPr>
              <a:t>baru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transaksi</a:t>
            </a:r>
            <a:r>
              <a:rPr lang="en-US" sz="2400" dirty="0">
                <a:latin typeface="+mj-lt"/>
              </a:rPr>
              <a:t> yang </a:t>
            </a:r>
            <a:r>
              <a:rPr lang="en-US" sz="2400" dirty="0" err="1">
                <a:latin typeface="+mj-lt"/>
              </a:rPr>
              <a:t>ditawarkan</a:t>
            </a:r>
            <a:endParaRPr lang="en-US" sz="2400" dirty="0">
              <a:latin typeface="+mj-lt"/>
            </a:endParaRPr>
          </a:p>
          <a:p>
            <a:pPr algn="just"/>
            <a:r>
              <a:rPr lang="en-ID" sz="2400" dirty="0" err="1">
                <a:latin typeface="+mj-lt"/>
              </a:rPr>
              <a:t>Keuanggulan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daya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saing</a:t>
            </a:r>
            <a:r>
              <a:rPr lang="en-ID" sz="2400" dirty="0">
                <a:latin typeface="+mj-lt"/>
              </a:rPr>
              <a:t> Bank Syariah </a:t>
            </a:r>
            <a:r>
              <a:rPr lang="en-ID" sz="2400" dirty="0" err="1">
                <a:latin typeface="+mj-lt"/>
              </a:rPr>
              <a:t>adalah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terhindar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dari</a:t>
            </a:r>
            <a:r>
              <a:rPr lang="en-ID" sz="2400" dirty="0">
                <a:latin typeface="+mj-lt"/>
              </a:rPr>
              <a:t> :</a:t>
            </a:r>
          </a:p>
          <a:p>
            <a:pPr lvl="1" algn="just"/>
            <a:r>
              <a:rPr lang="en-ID" sz="2400" dirty="0" err="1">
                <a:latin typeface="+mj-lt"/>
              </a:rPr>
              <a:t>Riba</a:t>
            </a:r>
            <a:endParaRPr lang="en-ID" sz="2400" dirty="0">
              <a:latin typeface="+mj-lt"/>
            </a:endParaRPr>
          </a:p>
          <a:p>
            <a:pPr lvl="1" algn="just"/>
            <a:r>
              <a:rPr lang="en-ID" sz="2400" dirty="0" err="1">
                <a:latin typeface="+mj-lt"/>
              </a:rPr>
              <a:t>Gharar</a:t>
            </a:r>
            <a:endParaRPr lang="en-ID" sz="2400" dirty="0">
              <a:latin typeface="+mj-lt"/>
            </a:endParaRPr>
          </a:p>
          <a:p>
            <a:pPr lvl="1" algn="just"/>
            <a:r>
              <a:rPr lang="en-ID" sz="2400" dirty="0" err="1">
                <a:latin typeface="+mj-lt"/>
              </a:rPr>
              <a:t>Maysir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8637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70DB9-0664-4633-8467-D9E4BB439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6" y="980774"/>
            <a:ext cx="8272212" cy="537566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/>
              <a:t>transaksi</a:t>
            </a:r>
            <a:endParaRPr lang="en-ID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E67796-3D6D-26FE-BCD8-376732D9F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6" y="1971103"/>
            <a:ext cx="8272211" cy="4722660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latin typeface="+mj-lt"/>
              </a:rPr>
              <a:t>Berdasarkan</a:t>
            </a:r>
            <a:r>
              <a:rPr lang="en-US" sz="2400" dirty="0">
                <a:latin typeface="+mj-lt"/>
              </a:rPr>
              <a:t> Al-Qur’an dan Hadis, </a:t>
            </a:r>
            <a:r>
              <a:rPr lang="en-US" sz="2400" dirty="0" err="1">
                <a:latin typeface="+mj-lt"/>
              </a:rPr>
              <a:t>prinsip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dasar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transaksi</a:t>
            </a:r>
            <a:r>
              <a:rPr lang="en-US" sz="2400" dirty="0">
                <a:latin typeface="+mj-lt"/>
              </a:rPr>
              <a:t> syariah </a:t>
            </a:r>
            <a:r>
              <a:rPr lang="en-US" sz="2400" dirty="0" err="1">
                <a:latin typeface="+mj-lt"/>
              </a:rPr>
              <a:t>adalah</a:t>
            </a:r>
            <a:r>
              <a:rPr lang="en-US" sz="2400" dirty="0">
                <a:latin typeface="+mj-lt"/>
              </a:rPr>
              <a:t> :</a:t>
            </a:r>
          </a:p>
          <a:p>
            <a:pPr lvl="1" algn="just"/>
            <a:r>
              <a:rPr lang="en-US" sz="2400" dirty="0" err="1">
                <a:latin typeface="+mj-lt"/>
              </a:rPr>
              <a:t>Jujur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>
                <a:latin typeface="+mj-lt"/>
              </a:rPr>
              <a:t>Adil</a:t>
            </a:r>
          </a:p>
          <a:p>
            <a:pPr lvl="1" algn="just"/>
            <a:r>
              <a:rPr lang="en-US" sz="2400" dirty="0" err="1">
                <a:latin typeface="+mj-lt"/>
              </a:rPr>
              <a:t>Kesepakatan</a:t>
            </a:r>
            <a:endParaRPr lang="en-US" sz="2400" dirty="0">
              <a:latin typeface="+mj-lt"/>
            </a:endParaRPr>
          </a:p>
          <a:p>
            <a:pPr lvl="1" algn="just"/>
            <a:r>
              <a:rPr lang="en-US" sz="2400" dirty="0" err="1">
                <a:latin typeface="+mj-lt"/>
              </a:rPr>
              <a:t>Tolong-menolong</a:t>
            </a:r>
            <a:endParaRPr lang="en-US" sz="2400" dirty="0">
              <a:latin typeface="+mj-lt"/>
            </a:endParaRPr>
          </a:p>
          <a:p>
            <a:pPr algn="just"/>
            <a:r>
              <a:rPr lang="en-US" sz="2400" dirty="0">
                <a:latin typeface="+mj-lt"/>
              </a:rPr>
              <a:t>Pada </a:t>
            </a:r>
            <a:r>
              <a:rPr lang="en-US" sz="2400" dirty="0" err="1">
                <a:latin typeface="+mj-lt"/>
              </a:rPr>
              <a:t>kondisi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tertentu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transaksi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dilakukan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secara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tertulis</a:t>
            </a:r>
            <a:r>
              <a:rPr lang="en-US" sz="2400" dirty="0">
                <a:latin typeface="+mj-lt"/>
              </a:rPr>
              <a:t> dan </a:t>
            </a:r>
            <a:r>
              <a:rPr lang="en-US" sz="2400" dirty="0" err="1">
                <a:latin typeface="+mj-lt"/>
              </a:rPr>
              <a:t>harus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ada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saksi</a:t>
            </a:r>
            <a:r>
              <a:rPr lang="en-US" sz="2400" dirty="0">
                <a:latin typeface="+mj-lt"/>
              </a:rPr>
              <a:t> (QS. Al-</a:t>
            </a:r>
            <a:r>
              <a:rPr lang="en-US" sz="2400" dirty="0" err="1">
                <a:latin typeface="+mj-lt"/>
              </a:rPr>
              <a:t>baqarah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ayat</a:t>
            </a:r>
            <a:r>
              <a:rPr lang="en-US" sz="2400" dirty="0">
                <a:latin typeface="+mj-lt"/>
              </a:rPr>
              <a:t> 282)</a:t>
            </a:r>
          </a:p>
          <a:p>
            <a:pPr algn="just"/>
            <a:r>
              <a:rPr lang="en-ID" sz="2400" dirty="0">
                <a:latin typeface="+mj-lt"/>
              </a:rPr>
              <a:t>Pada </a:t>
            </a:r>
            <a:r>
              <a:rPr lang="en-ID" sz="2400" dirty="0" err="1">
                <a:latin typeface="+mj-lt"/>
              </a:rPr>
              <a:t>saat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transaksi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harus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ada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informasi</a:t>
            </a:r>
            <a:r>
              <a:rPr lang="en-ID" sz="2400" dirty="0">
                <a:latin typeface="+mj-lt"/>
              </a:rPr>
              <a:t> yang </a:t>
            </a:r>
            <a:r>
              <a:rPr lang="en-ID" sz="2400" dirty="0" err="1">
                <a:latin typeface="+mj-lt"/>
              </a:rPr>
              <a:t>seimbang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antar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pihak</a:t>
            </a:r>
            <a:r>
              <a:rPr lang="en-ID" sz="2400" dirty="0">
                <a:latin typeface="+mj-lt"/>
              </a:rPr>
              <a:t> (</a:t>
            </a:r>
            <a:r>
              <a:rPr lang="en-ID" sz="2400" dirty="0" err="1">
                <a:latin typeface="+mj-lt"/>
              </a:rPr>
              <a:t>tidak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ada</a:t>
            </a:r>
            <a:r>
              <a:rPr lang="en-ID" sz="2400" dirty="0">
                <a:latin typeface="+mj-lt"/>
              </a:rPr>
              <a:t> </a:t>
            </a:r>
            <a:r>
              <a:rPr lang="en-ID" sz="2400" dirty="0" err="1">
                <a:latin typeface="+mj-lt"/>
              </a:rPr>
              <a:t>tipuan</a:t>
            </a:r>
            <a:r>
              <a:rPr lang="en-ID" sz="2400" dirty="0">
                <a:latin typeface="+mj-lt"/>
              </a:rPr>
              <a:t> dan </a:t>
            </a:r>
            <a:r>
              <a:rPr lang="en-ID" sz="2400" dirty="0" err="1">
                <a:latin typeface="+mj-lt"/>
              </a:rPr>
              <a:t>kecurangan</a:t>
            </a:r>
            <a:r>
              <a:rPr lang="en-ID" sz="2400" dirty="0">
                <a:latin typeface="+mj-lt"/>
              </a:rPr>
              <a:t>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103338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Candara">
      <a:maj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ndara" panose="020E0502030303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171</TotalTime>
  <Words>612</Words>
  <Application>Microsoft Office PowerPoint</Application>
  <PresentationFormat>On-screen Show (4:3)</PresentationFormat>
  <Paragraphs>122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Candara</vt:lpstr>
      <vt:lpstr>Candara (Headings)</vt:lpstr>
      <vt:lpstr>Consolas (Headings)</vt:lpstr>
      <vt:lpstr>Wingdings 2</vt:lpstr>
      <vt:lpstr>Dividend</vt:lpstr>
      <vt:lpstr>MANAJEMEN PERBANKAN SYARIAH DISAMPAIKAN OLEH : DR. ABDULLAH FATHONI, S.E., M.M</vt:lpstr>
      <vt:lpstr>Pengantar materi kuliah</vt:lpstr>
      <vt:lpstr>Perbankan syariah</vt:lpstr>
      <vt:lpstr>Perencanaan organisasi</vt:lpstr>
      <vt:lpstr>Tata Kelola kelembagaan</vt:lpstr>
      <vt:lpstr>regulasi</vt:lpstr>
      <vt:lpstr>Market share</vt:lpstr>
      <vt:lpstr>Daya saing</vt:lpstr>
      <vt:lpstr>transaksi</vt:lpstr>
      <vt:lpstr>Akad syariah</vt:lpstr>
      <vt:lpstr>Tata Kelola bank syariah</vt:lpstr>
      <vt:lpstr>Koperasi syariah</vt:lpstr>
      <vt:lpstr>bmt</vt:lpstr>
      <vt:lpstr>Sintesa pemikiran syariah</vt:lpstr>
      <vt:lpstr>Riset syariah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PERBANKAN SYARIAH DISAMPAIKAN OLEH : DR. ABDULLAH FATHONI, S.E., M.M</dc:title>
  <dc:creator>Personalia</dc:creator>
  <cp:lastModifiedBy>Personalia</cp:lastModifiedBy>
  <cp:revision>29</cp:revision>
  <cp:lastPrinted>2023-06-05T08:30:54Z</cp:lastPrinted>
  <dcterms:created xsi:type="dcterms:W3CDTF">2023-06-05T03:22:22Z</dcterms:created>
  <dcterms:modified xsi:type="dcterms:W3CDTF">2023-06-05T08:32:00Z</dcterms:modified>
</cp:coreProperties>
</file>