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12" autoAdjust="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C33D1-23B3-432C-AA45-BE0565A6970C}" type="datetimeFigureOut">
              <a:rPr lang="en-ID" smtClean="0"/>
              <a:t>27/06/2023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80DFE-D16B-4CDE-A95D-0061EFD7AA2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70028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061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511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564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211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810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160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506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513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589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082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329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26447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4F21CFF-C4B6-402A-9547-E29F9D90A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1124" y="754603"/>
            <a:ext cx="7989752" cy="918547"/>
          </a:xfrm>
        </p:spPr>
        <p:txBody>
          <a:bodyPr>
            <a:normAutofit/>
          </a:bodyPr>
          <a:lstStyle/>
          <a:p>
            <a:pPr algn="ctr"/>
            <a:r>
              <a:rPr lang="en-US" sz="3100" dirty="0" err="1"/>
              <a:t>Manajemen</a:t>
            </a:r>
            <a:r>
              <a:rPr lang="en-US" sz="3100" dirty="0"/>
              <a:t> </a:t>
            </a:r>
            <a:r>
              <a:rPr lang="en-US" sz="3100" dirty="0" err="1"/>
              <a:t>pemasaran</a:t>
            </a:r>
            <a:r>
              <a:rPr lang="en-US" sz="3100" dirty="0"/>
              <a:t> </a:t>
            </a:r>
            <a:r>
              <a:rPr lang="en-US" sz="3100" dirty="0" err="1"/>
              <a:t>internasional</a:t>
            </a:r>
            <a:br>
              <a:rPr lang="en-US" sz="3300" dirty="0"/>
            </a:br>
            <a:r>
              <a:rPr lang="en-US" sz="2325" dirty="0"/>
              <a:t>Dr. Abdullah </a:t>
            </a:r>
            <a:r>
              <a:rPr lang="en-US" sz="2325" dirty="0" err="1"/>
              <a:t>fathoni</a:t>
            </a:r>
            <a:r>
              <a:rPr lang="en-US" sz="2325" dirty="0"/>
              <a:t>, </a:t>
            </a:r>
            <a:r>
              <a:rPr lang="en-US" sz="2325" dirty="0" err="1"/>
              <a:t>s.e.</a:t>
            </a:r>
            <a:r>
              <a:rPr lang="en-US" sz="2325" dirty="0"/>
              <a:t>, </a:t>
            </a:r>
            <a:r>
              <a:rPr lang="en-US" sz="2325" dirty="0" err="1"/>
              <a:t>m.m</a:t>
            </a:r>
            <a:endParaRPr lang="en-ID" sz="33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9FCD0A8-A7FB-E1DC-0355-C79026F58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639" y="2095130"/>
            <a:ext cx="11230252" cy="447434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err="1"/>
              <a:t>Buku</a:t>
            </a:r>
            <a:r>
              <a:rPr lang="en-US" sz="2800" dirty="0"/>
              <a:t> </a:t>
            </a:r>
            <a:r>
              <a:rPr lang="en-US" sz="2800" dirty="0" err="1"/>
              <a:t>Referensi</a:t>
            </a:r>
            <a:r>
              <a:rPr lang="en-US" sz="2800" dirty="0"/>
              <a:t> :</a:t>
            </a:r>
          </a:p>
          <a:p>
            <a:pPr algn="just"/>
            <a:r>
              <a:rPr lang="en-US" sz="2800" dirty="0"/>
              <a:t>Warren J. Keegan</a:t>
            </a:r>
          </a:p>
          <a:p>
            <a:pPr marL="0" indent="0" algn="just">
              <a:buNone/>
            </a:pPr>
            <a:r>
              <a:rPr lang="en-US" sz="2800" dirty="0"/>
              <a:t>	“</a:t>
            </a:r>
            <a:r>
              <a:rPr lang="en-US" sz="2800" dirty="0" err="1"/>
              <a:t>Manajemen</a:t>
            </a:r>
            <a:r>
              <a:rPr lang="en-US" sz="2800" dirty="0"/>
              <a:t> </a:t>
            </a:r>
            <a:r>
              <a:rPr lang="en-US" sz="2800" dirty="0" err="1"/>
              <a:t>Pemasaran</a:t>
            </a:r>
            <a:r>
              <a:rPr lang="en-US" sz="2800" dirty="0"/>
              <a:t> Global”</a:t>
            </a:r>
          </a:p>
          <a:p>
            <a:pPr marL="0" indent="0" algn="just">
              <a:buNone/>
            </a:pPr>
            <a:r>
              <a:rPr lang="en-US" sz="2800" dirty="0"/>
              <a:t>	</a:t>
            </a:r>
            <a:r>
              <a:rPr lang="en-US" sz="2800" dirty="0" err="1"/>
              <a:t>Penerbit</a:t>
            </a:r>
            <a:r>
              <a:rPr lang="en-US" sz="2800" dirty="0"/>
              <a:t> : </a:t>
            </a:r>
            <a:r>
              <a:rPr lang="en-US" sz="2800" dirty="0" err="1"/>
              <a:t>Prenhallindo</a:t>
            </a:r>
            <a:r>
              <a:rPr lang="en-ID" sz="2800" dirty="0"/>
              <a:t>, Jakarta – 1996</a:t>
            </a:r>
          </a:p>
          <a:p>
            <a:pPr marL="0" indent="0" algn="just">
              <a:buNone/>
            </a:pPr>
            <a:endParaRPr lang="en-ID" sz="2800" dirty="0"/>
          </a:p>
          <a:p>
            <a:pPr algn="just"/>
            <a:r>
              <a:rPr lang="en-US" sz="2800" dirty="0"/>
              <a:t>Dr. Abdullah </a:t>
            </a:r>
            <a:r>
              <a:rPr lang="en-US" sz="2800" dirty="0" err="1"/>
              <a:t>Fathoni</a:t>
            </a:r>
            <a:r>
              <a:rPr lang="en-US" sz="2800" dirty="0"/>
              <a:t>, S.E., M.M</a:t>
            </a:r>
            <a:endParaRPr lang="en-ID" sz="2800" dirty="0"/>
          </a:p>
          <a:p>
            <a:pPr marL="0" indent="0" algn="just">
              <a:buNone/>
            </a:pPr>
            <a:r>
              <a:rPr lang="en-US" sz="2800" dirty="0"/>
              <a:t>	“</a:t>
            </a:r>
            <a:r>
              <a:rPr lang="en-US" sz="2800" dirty="0" err="1"/>
              <a:t>Manajemen</a:t>
            </a:r>
            <a:r>
              <a:rPr lang="en-US" sz="2800" dirty="0"/>
              <a:t> </a:t>
            </a:r>
            <a:r>
              <a:rPr lang="en-US" sz="2800" dirty="0" err="1"/>
              <a:t>Risiko</a:t>
            </a:r>
            <a:r>
              <a:rPr lang="en-US" sz="2800" dirty="0"/>
              <a:t> </a:t>
            </a:r>
            <a:r>
              <a:rPr lang="en-US" sz="2800" dirty="0" err="1"/>
              <a:t>Kontemporer</a:t>
            </a:r>
            <a:r>
              <a:rPr lang="en-US" sz="2800" dirty="0"/>
              <a:t> – Bank, </a:t>
            </a:r>
            <a:r>
              <a:rPr lang="en-US" sz="2800" dirty="0" err="1"/>
              <a:t>Koperasi</a:t>
            </a:r>
            <a:r>
              <a:rPr lang="en-US" sz="2800" dirty="0"/>
              <a:t> dan BMT”</a:t>
            </a:r>
          </a:p>
          <a:p>
            <a:pPr marL="0" indent="0" algn="just">
              <a:buNone/>
            </a:pPr>
            <a:r>
              <a:rPr lang="en-US" sz="2800" dirty="0"/>
              <a:t>	</a:t>
            </a:r>
            <a:r>
              <a:rPr lang="en-US" sz="2800" dirty="0" err="1"/>
              <a:t>Penerbit</a:t>
            </a:r>
            <a:r>
              <a:rPr lang="en-US" sz="2800" dirty="0"/>
              <a:t> : Yayasan Pendidikan Nur </a:t>
            </a:r>
            <a:r>
              <a:rPr lang="en-US" sz="2800" dirty="0" err="1"/>
              <a:t>Azza</a:t>
            </a:r>
            <a:r>
              <a:rPr lang="en-US" sz="2800" dirty="0"/>
              <a:t> Lestari, Jakarta – 2015</a:t>
            </a:r>
          </a:p>
        </p:txBody>
      </p:sp>
    </p:spTree>
    <p:extLst>
      <p:ext uri="{BB962C8B-B14F-4D97-AF65-F5344CB8AC3E}">
        <p14:creationId xmlns:p14="http://schemas.microsoft.com/office/powerpoint/2010/main" val="2857034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C24BDAF-6E4D-6862-FB26-6AFF70ED5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1124" y="841248"/>
            <a:ext cx="7989752" cy="779223"/>
          </a:xfrm>
        </p:spPr>
        <p:txBody>
          <a:bodyPr>
            <a:noAutofit/>
          </a:bodyPr>
          <a:lstStyle/>
          <a:p>
            <a:pPr algn="ctr"/>
            <a:r>
              <a:rPr lang="en-US" sz="4400" dirty="0" err="1"/>
              <a:t>Riset</a:t>
            </a:r>
            <a:r>
              <a:rPr lang="en-US" sz="4400" dirty="0"/>
              <a:t> </a:t>
            </a:r>
            <a:r>
              <a:rPr lang="en-US" sz="4400" dirty="0" err="1"/>
              <a:t>pemasaran</a:t>
            </a:r>
            <a:endParaRPr lang="en-ID" sz="4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5A0CFD-0D75-D18A-B545-59972AFB0A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2761" y="1864312"/>
            <a:ext cx="5551959" cy="49182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  <a:endParaRPr lang="en-ID" sz="2400" dirty="0"/>
          </a:p>
          <a:p>
            <a:pPr algn="just"/>
            <a:r>
              <a:rPr lang="en-ID" sz="2400" dirty="0" err="1"/>
              <a:t>Perilaku</a:t>
            </a:r>
            <a:r>
              <a:rPr lang="en-ID" sz="2400" dirty="0"/>
              <a:t> </a:t>
            </a:r>
            <a:r>
              <a:rPr lang="en-ID" sz="2400" dirty="0" err="1"/>
              <a:t>konsumen</a:t>
            </a:r>
            <a:endParaRPr lang="en-ID" sz="2400" dirty="0"/>
          </a:p>
          <a:p>
            <a:pPr algn="just"/>
            <a:r>
              <a:rPr lang="en-ID" sz="2400" dirty="0"/>
              <a:t>Daya </a:t>
            </a:r>
            <a:r>
              <a:rPr lang="en-ID" sz="2400" dirty="0" err="1"/>
              <a:t>beli</a:t>
            </a:r>
            <a:endParaRPr lang="en-US" sz="24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C70366-EE81-4E6F-C856-BE3CCACFB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281" y="1864312"/>
            <a:ext cx="5551957" cy="491822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Riset</a:t>
            </a:r>
            <a:r>
              <a:rPr lang="en-US" sz="2400" dirty="0"/>
              <a:t> </a:t>
            </a:r>
            <a:r>
              <a:rPr lang="en-US" sz="2400" dirty="0" err="1"/>
              <a:t>pemasaran</a:t>
            </a:r>
            <a:r>
              <a:rPr lang="en-US" sz="2400" dirty="0"/>
              <a:t> sangat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sebelum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membuka</a:t>
            </a:r>
            <a:r>
              <a:rPr lang="en-US" sz="2400" dirty="0"/>
              <a:t> </a:t>
            </a:r>
            <a:r>
              <a:rPr lang="en-US" sz="2400" dirty="0" err="1"/>
              <a:t>peluang</a:t>
            </a:r>
            <a:r>
              <a:rPr lang="en-US" sz="2400" dirty="0"/>
              <a:t> </a:t>
            </a:r>
            <a:r>
              <a:rPr lang="en-US" sz="2400" dirty="0" err="1"/>
              <a:t>investasi</a:t>
            </a:r>
            <a:endParaRPr lang="en-US" sz="2400" dirty="0"/>
          </a:p>
          <a:p>
            <a:pPr algn="just"/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konsumen</a:t>
            </a:r>
            <a:r>
              <a:rPr lang="en-US" sz="2400" dirty="0"/>
              <a:t> dan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beli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berubah-ubah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endParaRPr lang="en-US" sz="2400" dirty="0"/>
          </a:p>
          <a:p>
            <a:pPr algn="just"/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perekonomian</a:t>
            </a:r>
            <a:r>
              <a:rPr lang="en-US" sz="2400" dirty="0"/>
              <a:t> dan </a:t>
            </a:r>
            <a:r>
              <a:rPr lang="en-US" sz="2400" dirty="0" err="1"/>
              <a:t>keamanan</a:t>
            </a:r>
            <a:r>
              <a:rPr lang="en-US" sz="2400" dirty="0"/>
              <a:t> negara sangat </a:t>
            </a:r>
            <a:r>
              <a:rPr lang="en-US" sz="2400" dirty="0" err="1"/>
              <a:t>berpengaruh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beli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dan </a:t>
            </a:r>
            <a:r>
              <a:rPr lang="en-US" sz="2400" dirty="0" err="1"/>
              <a:t>perilakunya</a:t>
            </a:r>
            <a:endParaRPr lang="en-US" sz="2400" dirty="0"/>
          </a:p>
          <a:p>
            <a:pPr algn="just"/>
            <a:r>
              <a:rPr lang="en-US" sz="2400" dirty="0" err="1"/>
              <a:t>Riset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integral </a:t>
            </a:r>
            <a:r>
              <a:rPr lang="en-US" sz="2400" dirty="0" err="1"/>
              <a:t>daari</a:t>
            </a:r>
            <a:r>
              <a:rPr lang="en-US" sz="2400" dirty="0"/>
              <a:t> </a:t>
            </a:r>
            <a:r>
              <a:rPr lang="en-US" sz="2400" dirty="0" err="1"/>
              <a:t>sukses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63529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C24BDAF-6E4D-6862-FB26-6AFF70ED5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1124" y="841248"/>
            <a:ext cx="7989752" cy="779223"/>
          </a:xfrm>
        </p:spPr>
        <p:txBody>
          <a:bodyPr>
            <a:noAutofit/>
          </a:bodyPr>
          <a:lstStyle/>
          <a:p>
            <a:pPr algn="ctr"/>
            <a:r>
              <a:rPr lang="en-US" sz="4400" dirty="0" err="1"/>
              <a:t>Segmentasi</a:t>
            </a:r>
            <a:r>
              <a:rPr lang="en-US" sz="4400" dirty="0"/>
              <a:t> pasar</a:t>
            </a:r>
            <a:endParaRPr lang="en-ID" sz="4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5A0CFD-0D75-D18A-B545-59972AFB0A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883" y="1864312"/>
            <a:ext cx="5560837" cy="49182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  <a:endParaRPr lang="en-ID" sz="2400" dirty="0"/>
          </a:p>
          <a:p>
            <a:pPr algn="just"/>
            <a:r>
              <a:rPr lang="en-ID" sz="2400" dirty="0" err="1"/>
              <a:t>Lokal</a:t>
            </a:r>
            <a:endParaRPr lang="en-ID" sz="2400" dirty="0"/>
          </a:p>
          <a:p>
            <a:pPr algn="just"/>
            <a:r>
              <a:rPr lang="en-ID" sz="2400" dirty="0"/>
              <a:t>Nasional</a:t>
            </a:r>
          </a:p>
          <a:p>
            <a:pPr algn="just"/>
            <a:r>
              <a:rPr lang="en-ID" sz="2400" dirty="0"/>
              <a:t>Regional</a:t>
            </a:r>
          </a:p>
          <a:p>
            <a:pPr algn="just"/>
            <a:r>
              <a:rPr lang="en-ID" sz="2400" dirty="0" err="1"/>
              <a:t>Internasional</a:t>
            </a:r>
            <a:endParaRPr lang="en-US" sz="24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C70366-EE81-4E6F-C856-BE3CCACFB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281" y="1864312"/>
            <a:ext cx="5560835" cy="491822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Segmentasi</a:t>
            </a:r>
            <a:r>
              <a:rPr lang="en-US" sz="2400" dirty="0"/>
              <a:t> pasar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mempersepsikan</a:t>
            </a:r>
            <a:r>
              <a:rPr lang="en-US" sz="2400" dirty="0"/>
              <a:t> </a:t>
            </a:r>
            <a:r>
              <a:rPr lang="en-US" sz="2400" dirty="0" err="1"/>
              <a:t>konsumen</a:t>
            </a:r>
            <a:endParaRPr lang="en-US" sz="2400" dirty="0"/>
          </a:p>
          <a:p>
            <a:pPr algn="just"/>
            <a:r>
              <a:rPr lang="en-US" sz="2400" dirty="0" err="1"/>
              <a:t>Pembagian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konsumen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analisis</a:t>
            </a:r>
            <a:r>
              <a:rPr lang="en-US" sz="2400" dirty="0"/>
              <a:t> </a:t>
            </a:r>
            <a:r>
              <a:rPr lang="en-US" sz="2400" i="1" dirty="0"/>
              <a:t>marketing mix</a:t>
            </a:r>
          </a:p>
          <a:p>
            <a:pPr algn="just"/>
            <a:r>
              <a:rPr lang="en-US" sz="2400" dirty="0"/>
              <a:t>Pasar </a:t>
            </a:r>
            <a:r>
              <a:rPr lang="en-US" sz="2400" dirty="0" err="1"/>
              <a:t>lokal</a:t>
            </a:r>
            <a:r>
              <a:rPr lang="en-US" sz="2400" dirty="0"/>
              <a:t>, </a:t>
            </a:r>
            <a:r>
              <a:rPr lang="en-US" sz="2400" dirty="0" err="1"/>
              <a:t>nasional</a:t>
            </a:r>
            <a:r>
              <a:rPr lang="en-US" sz="2400" dirty="0"/>
              <a:t>, regional dan </a:t>
            </a:r>
            <a:r>
              <a:rPr lang="en-US" sz="2400" dirty="0" err="1"/>
              <a:t>internasional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kecenderungan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berbeda-beda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respon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789667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C24BDAF-6E4D-6862-FB26-6AFF70ED5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1124" y="841248"/>
            <a:ext cx="7989752" cy="779223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Daya </a:t>
            </a:r>
            <a:r>
              <a:rPr lang="en-US" sz="4400" dirty="0" err="1"/>
              <a:t>saing</a:t>
            </a:r>
            <a:r>
              <a:rPr lang="en-US" sz="4400" dirty="0"/>
              <a:t> </a:t>
            </a:r>
            <a:r>
              <a:rPr lang="en-US" sz="4400" dirty="0" err="1"/>
              <a:t>internasional</a:t>
            </a:r>
            <a:endParaRPr lang="en-ID" sz="4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5A0CFD-0D75-D18A-B545-59972AFB0A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2761" y="1864312"/>
            <a:ext cx="5551959" cy="49182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  <a:endParaRPr lang="en-ID" sz="2400" dirty="0"/>
          </a:p>
          <a:p>
            <a:pPr algn="just"/>
            <a:r>
              <a:rPr lang="en-ID" sz="2400" dirty="0"/>
              <a:t>SDM</a:t>
            </a:r>
          </a:p>
          <a:p>
            <a:pPr algn="just"/>
            <a:r>
              <a:rPr lang="en-ID" sz="2400" dirty="0"/>
              <a:t>SDA</a:t>
            </a:r>
            <a:endParaRPr lang="en-US" sz="24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C70366-EE81-4E6F-C856-BE3CCACFB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281" y="1864312"/>
            <a:ext cx="5551957" cy="491822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Pesaing</a:t>
            </a:r>
            <a:r>
              <a:rPr lang="en-US" sz="2400" dirty="0"/>
              <a:t> </a:t>
            </a:r>
            <a:r>
              <a:rPr lang="en-US" sz="2400" dirty="0" err="1"/>
              <a:t>selalu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pada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endParaRPr lang="en-US" sz="2400" dirty="0"/>
          </a:p>
          <a:p>
            <a:pPr algn="just"/>
            <a:r>
              <a:rPr lang="en-US" sz="2400" dirty="0" err="1"/>
              <a:t>Keunggulan</a:t>
            </a:r>
            <a:r>
              <a:rPr lang="en-US" sz="2400" dirty="0"/>
              <a:t> SDM </a:t>
            </a:r>
            <a:r>
              <a:rPr lang="en-US" sz="2400" dirty="0" err="1"/>
              <a:t>meliputi</a:t>
            </a:r>
            <a:r>
              <a:rPr lang="en-US" sz="2400" dirty="0"/>
              <a:t> Pendidikan, skill dan mental </a:t>
            </a:r>
            <a:r>
              <a:rPr lang="en-US" sz="2400" dirty="0" err="1"/>
              <a:t>kejujuran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etos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endParaRPr lang="en-US" sz="2400" dirty="0"/>
          </a:p>
          <a:p>
            <a:pPr algn="just"/>
            <a:r>
              <a:rPr lang="en-US" sz="2400" dirty="0" err="1"/>
              <a:t>Keunggulan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yang </a:t>
            </a:r>
            <a:r>
              <a:rPr lang="en-US" sz="2400" dirty="0" err="1"/>
              <a:t>dilatar</a:t>
            </a:r>
            <a:r>
              <a:rPr lang="en-US" sz="2400" dirty="0"/>
              <a:t> </a:t>
            </a:r>
            <a:r>
              <a:rPr lang="en-US" sz="2400" dirty="0" err="1"/>
              <a:t>belakangi</a:t>
            </a:r>
            <a:r>
              <a:rPr lang="en-US" sz="2400" dirty="0"/>
              <a:t> oleh SDA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tarik</a:t>
            </a:r>
            <a:r>
              <a:rPr lang="en-US" sz="2400" dirty="0"/>
              <a:t> yang </a:t>
            </a:r>
            <a:r>
              <a:rPr lang="en-US" sz="2400" dirty="0" err="1"/>
              <a:t>diminati</a:t>
            </a:r>
            <a:r>
              <a:rPr lang="en-US" sz="2400" dirty="0"/>
              <a:t> oleh </a:t>
            </a:r>
            <a:r>
              <a:rPr lang="en-US" sz="2400" dirty="0" err="1"/>
              <a:t>konsumen</a:t>
            </a:r>
            <a:endParaRPr lang="en-US" sz="2400" dirty="0"/>
          </a:p>
          <a:p>
            <a:pPr algn="just"/>
            <a:r>
              <a:rPr lang="en-ID" sz="2400" dirty="0" err="1"/>
              <a:t>Kombinasi</a:t>
            </a:r>
            <a:r>
              <a:rPr lang="en-ID" sz="2400" dirty="0"/>
              <a:t> SDM dan SDA </a:t>
            </a:r>
            <a:r>
              <a:rPr lang="en-ID" sz="2400" dirty="0" err="1"/>
              <a:t>adalah</a:t>
            </a:r>
            <a:r>
              <a:rPr lang="en-ID" sz="2400" dirty="0"/>
              <a:t> </a:t>
            </a:r>
            <a:r>
              <a:rPr lang="en-ID" sz="2400" dirty="0" err="1"/>
              <a:t>daya</a:t>
            </a:r>
            <a:r>
              <a:rPr lang="en-ID" sz="2400" dirty="0"/>
              <a:t> </a:t>
            </a:r>
            <a:r>
              <a:rPr lang="en-ID" sz="2400" dirty="0" err="1"/>
              <a:t>saing</a:t>
            </a:r>
            <a:r>
              <a:rPr lang="en-ID" sz="2400" dirty="0"/>
              <a:t> optimal pada </a:t>
            </a:r>
            <a:r>
              <a:rPr lang="en-ID" sz="2400" dirty="0" err="1"/>
              <a:t>manajemen</a:t>
            </a:r>
            <a:r>
              <a:rPr lang="en-ID" sz="2400" dirty="0"/>
              <a:t> </a:t>
            </a:r>
            <a:r>
              <a:rPr lang="en-ID" sz="2400" dirty="0" err="1"/>
              <a:t>pemasaran</a:t>
            </a:r>
            <a:r>
              <a:rPr lang="en-ID" sz="2400" dirty="0"/>
              <a:t> </a:t>
            </a:r>
            <a:r>
              <a:rPr lang="en-ID" sz="2400" dirty="0" err="1"/>
              <a:t>internasional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2574863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C24BDAF-6E4D-6862-FB26-6AFF70ED5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1124" y="841248"/>
            <a:ext cx="7989752" cy="779223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Cadangan </a:t>
            </a:r>
            <a:r>
              <a:rPr lang="en-US" sz="4400" dirty="0" err="1"/>
              <a:t>devisa</a:t>
            </a:r>
            <a:r>
              <a:rPr lang="en-US" sz="4400" dirty="0"/>
              <a:t> negara</a:t>
            </a:r>
            <a:endParaRPr lang="en-ID" sz="4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5A0CFD-0D75-D18A-B545-59972AFB0A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2761" y="1864312"/>
            <a:ext cx="5551959" cy="49182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  <a:endParaRPr lang="en-ID" sz="2400" dirty="0"/>
          </a:p>
          <a:p>
            <a:pPr algn="just"/>
            <a:r>
              <a:rPr lang="en-ID" sz="2400" dirty="0" err="1"/>
              <a:t>Expor</a:t>
            </a:r>
            <a:endParaRPr lang="en-ID" sz="2400" dirty="0"/>
          </a:p>
          <a:p>
            <a:pPr algn="just"/>
            <a:r>
              <a:rPr lang="en-ID" sz="2400" dirty="0" err="1"/>
              <a:t>Impor</a:t>
            </a:r>
            <a:endParaRPr lang="en-US" sz="24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C70366-EE81-4E6F-C856-BE3CCACFB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281" y="1864312"/>
            <a:ext cx="5551957" cy="491822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Potensi</a:t>
            </a:r>
            <a:r>
              <a:rPr lang="en-US" sz="2400" dirty="0"/>
              <a:t> </a:t>
            </a:r>
            <a:r>
              <a:rPr lang="en-US" sz="2400" dirty="0" err="1"/>
              <a:t>konsumsi</a:t>
            </a:r>
            <a:r>
              <a:rPr lang="en-US" sz="2400" dirty="0"/>
              <a:t> negara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impor</a:t>
            </a:r>
            <a:r>
              <a:rPr lang="en-US" sz="2400" dirty="0"/>
              <a:t> </a:t>
            </a:r>
            <a:r>
              <a:rPr lang="en-US" sz="2400" dirty="0" err="1"/>
              <a:t>ditentukan</a:t>
            </a:r>
            <a:r>
              <a:rPr lang="en-US" sz="2400" dirty="0"/>
              <a:t> oleh </a:t>
            </a:r>
            <a:r>
              <a:rPr lang="en-US" sz="2400" dirty="0" err="1"/>
              <a:t>besaran</a:t>
            </a:r>
            <a:r>
              <a:rPr lang="en-US" sz="2400" dirty="0"/>
              <a:t> </a:t>
            </a:r>
            <a:r>
              <a:rPr lang="en-US" sz="2400" dirty="0" err="1"/>
              <a:t>cadangan</a:t>
            </a:r>
            <a:r>
              <a:rPr lang="en-US" sz="2400" dirty="0"/>
              <a:t> </a:t>
            </a:r>
            <a:r>
              <a:rPr lang="en-US" sz="2400" dirty="0" err="1"/>
              <a:t>devisa</a:t>
            </a:r>
            <a:r>
              <a:rPr lang="en-US" sz="2400" dirty="0"/>
              <a:t> negara</a:t>
            </a:r>
          </a:p>
          <a:p>
            <a:pPr algn="just"/>
            <a:r>
              <a:rPr lang="en-US" sz="2400" dirty="0"/>
              <a:t>Tata Kelola </a:t>
            </a:r>
            <a:r>
              <a:rPr lang="en-US" sz="2400" dirty="0" err="1"/>
              <a:t>ekspor</a:t>
            </a:r>
            <a:r>
              <a:rPr lang="en-US" sz="2400" dirty="0"/>
              <a:t> sangat </a:t>
            </a:r>
            <a:r>
              <a:rPr lang="en-US" sz="2400" dirty="0" err="1"/>
              <a:t>mempengaruhi</a:t>
            </a:r>
            <a:r>
              <a:rPr lang="en-US" sz="2400" dirty="0"/>
              <a:t> </a:t>
            </a:r>
            <a:r>
              <a:rPr lang="en-US" sz="2400" dirty="0" err="1"/>
              <a:t>potensi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memperoleh</a:t>
            </a:r>
            <a:r>
              <a:rPr lang="en-US" sz="2400" dirty="0"/>
              <a:t> </a:t>
            </a:r>
            <a:r>
              <a:rPr lang="en-US" sz="2400" dirty="0" err="1"/>
              <a:t>cadangan</a:t>
            </a:r>
            <a:r>
              <a:rPr lang="en-US" sz="2400" dirty="0"/>
              <a:t> </a:t>
            </a:r>
            <a:r>
              <a:rPr lang="en-US" sz="2400" dirty="0" err="1"/>
              <a:t>devisa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dollar </a:t>
            </a:r>
            <a:r>
              <a:rPr lang="en-US" sz="2400" dirty="0" err="1"/>
              <a:t>amerika</a:t>
            </a:r>
            <a:endParaRPr lang="en-US" sz="2400" dirty="0"/>
          </a:p>
          <a:p>
            <a:pPr algn="just"/>
            <a:r>
              <a:rPr lang="en-US" sz="2400" dirty="0" err="1"/>
              <a:t>Artinya</a:t>
            </a:r>
            <a:r>
              <a:rPr lang="en-US" sz="2400" dirty="0"/>
              <a:t> </a:t>
            </a:r>
            <a:r>
              <a:rPr lang="en-US" sz="2400" dirty="0" err="1"/>
              <a:t>potensi</a:t>
            </a:r>
            <a:r>
              <a:rPr lang="en-US" sz="2400" dirty="0"/>
              <a:t> </a:t>
            </a:r>
            <a:r>
              <a:rPr lang="en-US" sz="2400" dirty="0" err="1"/>
              <a:t>mendapatkan</a:t>
            </a:r>
            <a:r>
              <a:rPr lang="en-US" sz="2400" dirty="0"/>
              <a:t> </a:t>
            </a:r>
            <a:r>
              <a:rPr lang="en-US" sz="2400" dirty="0" err="1"/>
              <a:t>cadangan</a:t>
            </a:r>
            <a:r>
              <a:rPr lang="en-US" sz="2400" dirty="0"/>
              <a:t> </a:t>
            </a:r>
            <a:r>
              <a:rPr lang="en-US" sz="2400" dirty="0" err="1"/>
              <a:t>devisa</a:t>
            </a:r>
            <a:r>
              <a:rPr lang="en-US" sz="2400" dirty="0"/>
              <a:t> negara sangat </a:t>
            </a:r>
            <a:r>
              <a:rPr lang="en-US" sz="2400" dirty="0" err="1"/>
              <a:t>dipengaruhi</a:t>
            </a:r>
            <a:r>
              <a:rPr lang="en-US" sz="2400" dirty="0"/>
              <a:t> oleh </a:t>
            </a:r>
            <a:r>
              <a:rPr lang="en-US" sz="2400" dirty="0" err="1"/>
              <a:t>transaksi</a:t>
            </a:r>
            <a:r>
              <a:rPr lang="en-US" sz="2400" dirty="0"/>
              <a:t> </a:t>
            </a:r>
            <a:r>
              <a:rPr lang="en-US" sz="2400" dirty="0" err="1"/>
              <a:t>ekspor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6365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C24BDAF-6E4D-6862-FB26-6AFF70ED5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1124" y="841248"/>
            <a:ext cx="7989752" cy="779223"/>
          </a:xfrm>
        </p:spPr>
        <p:txBody>
          <a:bodyPr>
            <a:noAutofit/>
          </a:bodyPr>
          <a:lstStyle/>
          <a:p>
            <a:pPr algn="ctr"/>
            <a:r>
              <a:rPr lang="en-US" sz="4400" dirty="0" err="1"/>
              <a:t>Kurs</a:t>
            </a:r>
            <a:r>
              <a:rPr lang="en-US" sz="4400" dirty="0"/>
              <a:t> dollar as</a:t>
            </a:r>
            <a:endParaRPr lang="en-ID" sz="4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5A0CFD-0D75-D18A-B545-59972AFB0A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2761" y="1864312"/>
            <a:ext cx="5551959" cy="49182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  <a:endParaRPr lang="en-ID" sz="2400" dirty="0"/>
          </a:p>
          <a:p>
            <a:pPr algn="just"/>
            <a:r>
              <a:rPr lang="en-ID" sz="2400" dirty="0"/>
              <a:t>Daya </a:t>
            </a:r>
            <a:r>
              <a:rPr lang="en-ID" sz="2400" dirty="0" err="1"/>
              <a:t>beli</a:t>
            </a:r>
            <a:endParaRPr lang="en-ID" sz="2400" dirty="0"/>
          </a:p>
          <a:p>
            <a:pPr algn="just"/>
            <a:r>
              <a:rPr lang="en-ID" sz="2400" dirty="0" err="1"/>
              <a:t>Inflasi</a:t>
            </a:r>
            <a:endParaRPr lang="en-US" sz="24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C70366-EE81-4E6F-C856-BE3CCACFB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281" y="1864312"/>
            <a:ext cx="5551957" cy="491822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/>
              <a:t>Nilai </a:t>
            </a:r>
            <a:r>
              <a:rPr lang="en-US" sz="2400" dirty="0" err="1"/>
              <a:t>mata</a:t>
            </a:r>
            <a:r>
              <a:rPr lang="en-US" sz="2400" dirty="0"/>
              <a:t> uang </a:t>
            </a:r>
            <a:r>
              <a:rPr lang="en-US" sz="2400" dirty="0" err="1"/>
              <a:t>suatu</a:t>
            </a:r>
            <a:r>
              <a:rPr lang="en-US" sz="2400" dirty="0"/>
              <a:t> negara </a:t>
            </a:r>
            <a:r>
              <a:rPr lang="en-US" sz="2400" dirty="0" err="1"/>
              <a:t>terhadap</a:t>
            </a:r>
            <a:r>
              <a:rPr lang="en-US" sz="2400" dirty="0"/>
              <a:t> Dollar A.S sangat </a:t>
            </a:r>
            <a:r>
              <a:rPr lang="en-US" sz="2400" dirty="0" err="1"/>
              <a:t>berpengaruh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potensi</a:t>
            </a:r>
            <a:r>
              <a:rPr lang="en-US" sz="2400" dirty="0"/>
              <a:t> </a:t>
            </a:r>
            <a:r>
              <a:rPr lang="en-US" sz="2400" dirty="0" err="1"/>
              <a:t>ekspor</a:t>
            </a:r>
            <a:r>
              <a:rPr lang="en-US" sz="2400" dirty="0"/>
              <a:t> dan </a:t>
            </a:r>
            <a:r>
              <a:rPr lang="en-US" sz="2400" dirty="0" err="1"/>
              <a:t>impor</a:t>
            </a:r>
            <a:endParaRPr lang="en-US" sz="2400" dirty="0"/>
          </a:p>
          <a:p>
            <a:pPr algn="just"/>
            <a:r>
              <a:rPr lang="en-US" sz="2400" dirty="0"/>
              <a:t>Daya </a:t>
            </a:r>
            <a:r>
              <a:rPr lang="en-US" sz="2400" dirty="0" err="1"/>
              <a:t>beli</a:t>
            </a:r>
            <a:r>
              <a:rPr lang="en-US" sz="2400" dirty="0"/>
              <a:t> negara pada </a:t>
            </a:r>
            <a:r>
              <a:rPr lang="en-US" sz="2400" dirty="0" err="1"/>
              <a:t>aspek</a:t>
            </a:r>
            <a:r>
              <a:rPr lang="en-US" sz="2400" dirty="0"/>
              <a:t> </a:t>
            </a:r>
            <a:r>
              <a:rPr lang="en-US" sz="2400" dirty="0" err="1"/>
              <a:t>impor</a:t>
            </a:r>
            <a:r>
              <a:rPr lang="en-US" sz="2400" dirty="0"/>
              <a:t> </a:t>
            </a:r>
            <a:r>
              <a:rPr lang="en-US" sz="2400" dirty="0" err="1"/>
              <a:t>ditentukan</a:t>
            </a:r>
            <a:r>
              <a:rPr lang="en-US" sz="2400" dirty="0"/>
              <a:t> oleh </a:t>
            </a:r>
            <a:r>
              <a:rPr lang="en-US" sz="2400" dirty="0" err="1"/>
              <a:t>besaran</a:t>
            </a:r>
            <a:r>
              <a:rPr lang="en-US" sz="2400" dirty="0"/>
              <a:t> </a:t>
            </a:r>
            <a:r>
              <a:rPr lang="en-US" sz="2400" dirty="0" err="1"/>
              <a:t>cadangan</a:t>
            </a:r>
            <a:r>
              <a:rPr lang="en-US" sz="2400" dirty="0"/>
              <a:t> </a:t>
            </a:r>
            <a:r>
              <a:rPr lang="en-US" sz="2400" dirty="0" err="1"/>
              <a:t>devisa</a:t>
            </a:r>
            <a:r>
              <a:rPr lang="en-US" sz="2400" dirty="0"/>
              <a:t> negara</a:t>
            </a:r>
          </a:p>
          <a:p>
            <a:pPr algn="just"/>
            <a:r>
              <a:rPr lang="en-US" sz="2400" dirty="0"/>
              <a:t>Tingkat </a:t>
            </a:r>
            <a:r>
              <a:rPr lang="en-US" sz="2400" dirty="0" err="1"/>
              <a:t>inflasi</a:t>
            </a:r>
            <a:r>
              <a:rPr lang="en-US" sz="2400" dirty="0"/>
              <a:t> </a:t>
            </a:r>
            <a:r>
              <a:rPr lang="en-US" sz="2400" dirty="0" err="1"/>
              <a:t>mata</a:t>
            </a:r>
            <a:r>
              <a:rPr lang="en-US" sz="2400" dirty="0"/>
              <a:t> uang </a:t>
            </a:r>
            <a:r>
              <a:rPr lang="en-US" sz="2400" dirty="0" err="1"/>
              <a:t>suatu</a:t>
            </a:r>
            <a:r>
              <a:rPr lang="en-US" sz="2400" dirty="0"/>
              <a:t> negara </a:t>
            </a:r>
            <a:r>
              <a:rPr lang="en-US" sz="2400" dirty="0" err="1"/>
              <a:t>berpengaruh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stabilitas</a:t>
            </a:r>
            <a:r>
              <a:rPr lang="en-US" sz="2400" dirty="0"/>
              <a:t> </a:t>
            </a:r>
            <a:r>
              <a:rPr lang="en-US" sz="2400" dirty="0" err="1"/>
              <a:t>sektot</a:t>
            </a:r>
            <a:r>
              <a:rPr lang="en-US" sz="2400" dirty="0"/>
              <a:t> </a:t>
            </a:r>
            <a:r>
              <a:rPr lang="en-US" sz="2400" dirty="0" err="1"/>
              <a:t>moneter</a:t>
            </a:r>
            <a:endParaRPr lang="en-US" sz="2400" dirty="0"/>
          </a:p>
          <a:p>
            <a:pPr algn="just"/>
            <a:r>
              <a:rPr lang="en-US" sz="2400" dirty="0" err="1"/>
              <a:t>Fluktuasi</a:t>
            </a:r>
            <a:r>
              <a:rPr lang="en-US" sz="2400" dirty="0"/>
              <a:t> </a:t>
            </a:r>
            <a:r>
              <a:rPr lang="en-US" sz="2400" dirty="0" err="1"/>
              <a:t>kurs</a:t>
            </a:r>
            <a:r>
              <a:rPr lang="en-US" sz="2400" dirty="0"/>
              <a:t> Dollar A.S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mekanisme</a:t>
            </a:r>
            <a:r>
              <a:rPr lang="en-US" sz="2400" dirty="0"/>
              <a:t> pada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pemasaran</a:t>
            </a:r>
            <a:r>
              <a:rPr lang="en-US" sz="2400" dirty="0"/>
              <a:t> </a:t>
            </a:r>
            <a:r>
              <a:rPr lang="en-US" sz="2400" dirty="0" err="1"/>
              <a:t>internasional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4590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C24BDAF-6E4D-6862-FB26-6AFF70ED5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1124" y="841248"/>
            <a:ext cx="7989752" cy="779223"/>
          </a:xfrm>
        </p:spPr>
        <p:txBody>
          <a:bodyPr>
            <a:noAutofit/>
          </a:bodyPr>
          <a:lstStyle/>
          <a:p>
            <a:pPr algn="ctr"/>
            <a:r>
              <a:rPr lang="en-US" sz="4400" i="1" dirty="0"/>
              <a:t>The fed</a:t>
            </a:r>
            <a:endParaRPr lang="en-ID" sz="4400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5A0CFD-0D75-D18A-B545-59972AFB0A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2761" y="1864312"/>
            <a:ext cx="5551959" cy="49182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  <a:endParaRPr lang="en-ID" sz="2400" dirty="0"/>
          </a:p>
          <a:p>
            <a:pPr algn="just"/>
            <a:r>
              <a:rPr lang="en-ID" sz="2400" dirty="0"/>
              <a:t>Bank Central</a:t>
            </a:r>
          </a:p>
          <a:p>
            <a:pPr algn="just"/>
            <a:r>
              <a:rPr lang="en-ID" sz="2400" dirty="0"/>
              <a:t>Bank Indonesia</a:t>
            </a:r>
            <a:endParaRPr lang="en-US" sz="24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C70366-EE81-4E6F-C856-BE3CCACFB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281" y="1864312"/>
            <a:ext cx="5551957" cy="491822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US" sz="2400" i="1" dirty="0"/>
              <a:t>THE FED </a:t>
            </a:r>
            <a:r>
              <a:rPr lang="en-US" sz="2400" dirty="0" err="1"/>
              <a:t>adalah</a:t>
            </a:r>
            <a:r>
              <a:rPr lang="en-US" sz="2400" dirty="0"/>
              <a:t> bank central </a:t>
            </a:r>
            <a:r>
              <a:rPr lang="en-US" sz="2400" dirty="0" err="1"/>
              <a:t>amerika</a:t>
            </a:r>
            <a:r>
              <a:rPr lang="en-US" sz="2400" dirty="0"/>
              <a:t> yang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suku</a:t>
            </a:r>
            <a:r>
              <a:rPr lang="en-US" sz="2400" dirty="0"/>
              <a:t> </a:t>
            </a:r>
            <a:r>
              <a:rPr lang="en-US" sz="2400" dirty="0" err="1"/>
              <a:t>bunga</a:t>
            </a:r>
            <a:r>
              <a:rPr lang="en-US" sz="2400" dirty="0"/>
              <a:t> dollar</a:t>
            </a:r>
          </a:p>
          <a:p>
            <a:pPr algn="just"/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i="1" dirty="0"/>
              <a:t>THE FED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berpengaruh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bank Indonesia dan bank central di </a:t>
            </a:r>
            <a:r>
              <a:rPr lang="en-US" sz="2400" dirty="0" err="1"/>
              <a:t>semua</a:t>
            </a:r>
            <a:r>
              <a:rPr lang="en-US" sz="2400" dirty="0"/>
              <a:t> negara</a:t>
            </a:r>
          </a:p>
          <a:p>
            <a:pPr algn="just"/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pemasaran</a:t>
            </a:r>
            <a:r>
              <a:rPr lang="en-US" sz="2400" dirty="0"/>
              <a:t> </a:t>
            </a:r>
            <a:r>
              <a:rPr lang="en-US" sz="2400" dirty="0" err="1"/>
              <a:t>internasional</a:t>
            </a:r>
            <a:r>
              <a:rPr lang="en-US" sz="2400" dirty="0"/>
              <a:t> sangat </a:t>
            </a:r>
            <a:r>
              <a:rPr lang="en-US" sz="2400" dirty="0" err="1"/>
              <a:t>dipengaruhi</a:t>
            </a:r>
            <a:r>
              <a:rPr lang="en-US" sz="2400" dirty="0"/>
              <a:t> oleh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moneter</a:t>
            </a:r>
            <a:r>
              <a:rPr lang="en-US" sz="2400" dirty="0"/>
              <a:t> </a:t>
            </a:r>
            <a:r>
              <a:rPr lang="en-US" sz="2400" i="1" dirty="0"/>
              <a:t>THE FED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0788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C24BDAF-6E4D-6862-FB26-6AFF70ED5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5192" y="854908"/>
            <a:ext cx="7989752" cy="773853"/>
          </a:xfrm>
        </p:spPr>
        <p:txBody>
          <a:bodyPr>
            <a:normAutofit/>
          </a:bodyPr>
          <a:lstStyle/>
          <a:p>
            <a:pPr algn="ctr"/>
            <a:r>
              <a:rPr lang="en-US" sz="4400" dirty="0" err="1"/>
              <a:t>Pengantar</a:t>
            </a:r>
            <a:r>
              <a:rPr lang="en-US" sz="4400" dirty="0"/>
              <a:t> </a:t>
            </a:r>
            <a:r>
              <a:rPr lang="en-US" sz="4400" dirty="0" err="1"/>
              <a:t>materi</a:t>
            </a:r>
            <a:r>
              <a:rPr lang="en-US" sz="4400" dirty="0"/>
              <a:t> </a:t>
            </a:r>
            <a:r>
              <a:rPr lang="en-US" sz="4400" dirty="0" err="1"/>
              <a:t>kuliah</a:t>
            </a:r>
            <a:endParaRPr lang="en-ID" sz="4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5A0CFD-0D75-D18A-B545-59972AFB0A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883" y="1864312"/>
            <a:ext cx="5560837" cy="49182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  <a:endParaRPr lang="en-ID" sz="2400" dirty="0"/>
          </a:p>
          <a:p>
            <a:r>
              <a:rPr lang="en-ID" sz="2400" dirty="0"/>
              <a:t>Gambaran </a:t>
            </a:r>
            <a:r>
              <a:rPr lang="en-ID" sz="2400" dirty="0" err="1"/>
              <a:t>Umum</a:t>
            </a:r>
            <a:endParaRPr lang="en-ID" sz="2400" dirty="0"/>
          </a:p>
          <a:p>
            <a:r>
              <a:rPr lang="en-ID" sz="2400" dirty="0" err="1"/>
              <a:t>Latar</a:t>
            </a:r>
            <a:r>
              <a:rPr lang="en-ID" sz="2400" dirty="0"/>
              <a:t> </a:t>
            </a:r>
            <a:r>
              <a:rPr lang="en-ID" sz="2400" dirty="0" err="1"/>
              <a:t>Belakang</a:t>
            </a:r>
            <a:endParaRPr lang="en-US" sz="24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C70366-EE81-4E6F-C856-BE3CCACFB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281" y="1864312"/>
            <a:ext cx="5469099" cy="491822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Setiap</a:t>
            </a:r>
            <a:r>
              <a:rPr lang="en-US" sz="2400" dirty="0"/>
              <a:t> negara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karakteristik</a:t>
            </a:r>
            <a:r>
              <a:rPr lang="en-US" sz="2400" dirty="0"/>
              <a:t> S.D.A yang </a:t>
            </a:r>
            <a:r>
              <a:rPr lang="en-US" sz="2400" dirty="0" err="1"/>
              <a:t>berbeda-beda</a:t>
            </a:r>
            <a:endParaRPr lang="en-US" sz="2400" dirty="0"/>
          </a:p>
          <a:p>
            <a:pPr algn="just"/>
            <a:r>
              <a:rPr lang="en-US" sz="2400" dirty="0" err="1"/>
              <a:t>Perdagangan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negara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hari</a:t>
            </a:r>
            <a:r>
              <a:rPr lang="en-US" sz="2400" dirty="0"/>
              <a:t>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meningkat</a:t>
            </a:r>
            <a:endParaRPr lang="en-US" sz="2400" dirty="0"/>
          </a:p>
          <a:p>
            <a:pPr algn="just"/>
            <a:r>
              <a:rPr lang="en-US" sz="2400" dirty="0" err="1"/>
              <a:t>Persaingan</a:t>
            </a:r>
            <a:r>
              <a:rPr lang="en-US" sz="2400" dirty="0"/>
              <a:t> </a:t>
            </a:r>
            <a:r>
              <a:rPr lang="en-US" sz="2400" dirty="0" err="1"/>
              <a:t>expor</a:t>
            </a:r>
            <a:r>
              <a:rPr lang="en-US" sz="2400" dirty="0"/>
              <a:t> dan </a:t>
            </a:r>
            <a:r>
              <a:rPr lang="en-US" sz="2400" dirty="0" err="1"/>
              <a:t>impor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kenyataan</a:t>
            </a:r>
            <a:r>
              <a:rPr lang="en-US" sz="2400" dirty="0"/>
              <a:t> di era </a:t>
            </a:r>
            <a:r>
              <a:rPr lang="en-US" sz="2400" dirty="0" err="1"/>
              <a:t>globalisasi</a:t>
            </a:r>
            <a:endParaRPr lang="en-US" sz="2400" dirty="0"/>
          </a:p>
          <a:p>
            <a:pPr algn="just"/>
            <a:r>
              <a:rPr lang="en-US" sz="2400" dirty="0"/>
              <a:t>Peran dan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pemasaran</a:t>
            </a:r>
            <a:r>
              <a:rPr lang="en-US" sz="2400" dirty="0"/>
              <a:t> </a:t>
            </a:r>
            <a:r>
              <a:rPr lang="en-US" sz="2400" dirty="0" err="1"/>
              <a:t>internsaional</a:t>
            </a:r>
            <a:r>
              <a:rPr lang="en-US" sz="2400" dirty="0"/>
              <a:t>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endParaRPr lang="en-US" sz="2400" dirty="0"/>
          </a:p>
          <a:p>
            <a:pPr algn="just"/>
            <a:r>
              <a:rPr lang="en-US" sz="2400" dirty="0" err="1"/>
              <a:t>Mitigasi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yang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diperhitungkan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976560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C24BDAF-6E4D-6862-FB26-6AFF70ED5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5192" y="854908"/>
            <a:ext cx="7989752" cy="773853"/>
          </a:xfrm>
        </p:spPr>
        <p:txBody>
          <a:bodyPr>
            <a:normAutofit/>
          </a:bodyPr>
          <a:lstStyle/>
          <a:p>
            <a:pPr algn="ctr"/>
            <a:r>
              <a:rPr lang="en-US" sz="4400" dirty="0" err="1"/>
              <a:t>Kerangka</a:t>
            </a:r>
            <a:r>
              <a:rPr lang="en-US" sz="4400" dirty="0"/>
              <a:t> </a:t>
            </a:r>
            <a:r>
              <a:rPr lang="en-US" sz="4400" dirty="0" err="1"/>
              <a:t>dasar</a:t>
            </a:r>
            <a:r>
              <a:rPr lang="en-US" sz="4400" dirty="0"/>
              <a:t> </a:t>
            </a:r>
            <a:r>
              <a:rPr lang="en-US" sz="4400" dirty="0" err="1"/>
              <a:t>pemikiran</a:t>
            </a:r>
            <a:endParaRPr lang="en-ID" sz="4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5A0CFD-0D75-D18A-B545-59972AFB0A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883" y="1864312"/>
            <a:ext cx="5560837" cy="49182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  <a:endParaRPr lang="en-ID" sz="2400" dirty="0"/>
          </a:p>
          <a:p>
            <a:r>
              <a:rPr lang="en-ID" sz="2400" dirty="0"/>
              <a:t>SDM</a:t>
            </a:r>
          </a:p>
          <a:p>
            <a:r>
              <a:rPr lang="en-ID" sz="2400" dirty="0"/>
              <a:t>SDA</a:t>
            </a:r>
            <a:endParaRPr lang="en-US" sz="24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C70366-EE81-4E6F-C856-BE3CCACFB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281" y="1864312"/>
            <a:ext cx="5560835" cy="491822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Analisis</a:t>
            </a:r>
            <a:r>
              <a:rPr lang="en-US" sz="2400" dirty="0"/>
              <a:t> pada SDM dan SDA </a:t>
            </a:r>
            <a:r>
              <a:rPr lang="en-US" sz="2400" dirty="0" err="1"/>
              <a:t>tiap</a:t>
            </a:r>
            <a:r>
              <a:rPr lang="en-US" sz="2400" dirty="0"/>
              <a:t> negara </a:t>
            </a:r>
            <a:r>
              <a:rPr lang="en-US" sz="2400" dirty="0" err="1"/>
              <a:t>menjadi</a:t>
            </a:r>
            <a:r>
              <a:rPr lang="en-US" sz="2400" dirty="0"/>
              <a:t> instrument </a:t>
            </a:r>
            <a:r>
              <a:rPr lang="en-US" sz="2400" dirty="0" err="1"/>
              <a:t>utama</a:t>
            </a:r>
            <a:endParaRPr lang="en-US" sz="2400" dirty="0"/>
          </a:p>
          <a:p>
            <a:pPr algn="just"/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diplomatik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negara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landasan</a:t>
            </a:r>
            <a:r>
              <a:rPr lang="en-US" sz="2400" dirty="0"/>
              <a:t> </a:t>
            </a:r>
            <a:r>
              <a:rPr lang="en-US" sz="2400" dirty="0" err="1"/>
              <a:t>berfikir</a:t>
            </a:r>
            <a:endParaRPr lang="en-US" sz="2400" dirty="0"/>
          </a:p>
          <a:p>
            <a:pPr algn="just"/>
            <a:r>
              <a:rPr lang="en-US" sz="2400" dirty="0" err="1"/>
              <a:t>Kearifan</a:t>
            </a:r>
            <a:r>
              <a:rPr lang="en-US" sz="2400" dirty="0"/>
              <a:t> </a:t>
            </a:r>
            <a:r>
              <a:rPr lang="en-US" sz="2400" dirty="0" err="1"/>
              <a:t>lokal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negara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pertimbangan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 </a:t>
            </a:r>
            <a:r>
              <a:rPr lang="en-US" sz="2400" dirty="0" err="1"/>
              <a:t>investasi</a:t>
            </a:r>
            <a:endParaRPr lang="en-US" sz="2400" dirty="0"/>
          </a:p>
          <a:p>
            <a:pPr algn="just"/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fiskal</a:t>
            </a:r>
            <a:r>
              <a:rPr lang="en-US" sz="2400" dirty="0"/>
              <a:t> dan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moneter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negara sangat </a:t>
            </a:r>
            <a:r>
              <a:rPr lang="en-US" sz="2400" dirty="0" err="1"/>
              <a:t>berpengaruh</a:t>
            </a:r>
            <a:r>
              <a:rPr lang="en-US" sz="2400" dirty="0"/>
              <a:t> pada </a:t>
            </a:r>
            <a:r>
              <a:rPr lang="en-US" sz="2400" dirty="0" err="1"/>
              <a:t>iklim</a:t>
            </a:r>
            <a:r>
              <a:rPr lang="en-US" sz="2400" dirty="0"/>
              <a:t> </a:t>
            </a:r>
            <a:r>
              <a:rPr lang="en-US" sz="2400"/>
              <a:t>investasi</a:t>
            </a:r>
            <a:endParaRPr lang="en-US" sz="2400" dirty="0"/>
          </a:p>
          <a:p>
            <a:pPr algn="just"/>
            <a:r>
              <a:rPr lang="en-US" sz="2400" dirty="0"/>
              <a:t>WTO, GATT, IMF dan Bank </a:t>
            </a:r>
            <a:r>
              <a:rPr lang="en-US" sz="2400" dirty="0" err="1"/>
              <a:t>berperan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975547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C24BDAF-6E4D-6862-FB26-6AFF70ED5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5192" y="597409"/>
            <a:ext cx="7989752" cy="1266902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/>
              <a:t>Aspek</a:t>
            </a:r>
            <a:r>
              <a:rPr lang="en-US" sz="3600" dirty="0"/>
              <a:t> </a:t>
            </a:r>
            <a:r>
              <a:rPr lang="en-US" sz="3600" dirty="0" err="1"/>
              <a:t>kelembagaan</a:t>
            </a:r>
            <a:br>
              <a:rPr lang="en-US" sz="3600" dirty="0"/>
            </a:br>
            <a:r>
              <a:rPr lang="en-US" sz="3600" dirty="0" err="1"/>
              <a:t>pemasaran</a:t>
            </a:r>
            <a:r>
              <a:rPr lang="en-US" sz="3600" dirty="0"/>
              <a:t> </a:t>
            </a:r>
            <a:r>
              <a:rPr lang="en-US" sz="3600" dirty="0" err="1"/>
              <a:t>internasional</a:t>
            </a:r>
            <a:endParaRPr lang="en-ID" sz="36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5A0CFD-0D75-D18A-B545-59972AFB0A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883" y="1864312"/>
            <a:ext cx="5560837" cy="49182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  <a:endParaRPr lang="en-ID" sz="2400" dirty="0"/>
          </a:p>
          <a:p>
            <a:r>
              <a:rPr lang="en-ID" sz="2400" dirty="0" err="1"/>
              <a:t>Regulasi</a:t>
            </a:r>
            <a:endParaRPr lang="en-ID" sz="2400" dirty="0"/>
          </a:p>
          <a:p>
            <a:r>
              <a:rPr lang="en-ID" sz="2400" dirty="0"/>
              <a:t>Daya </a:t>
            </a:r>
            <a:r>
              <a:rPr lang="en-ID" sz="2400" dirty="0" err="1"/>
              <a:t>Saing</a:t>
            </a:r>
            <a:endParaRPr lang="en-US" sz="24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C70366-EE81-4E6F-C856-BE3CCACFB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282" y="1864312"/>
            <a:ext cx="5477976" cy="491822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Kelembagaan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wadah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badan </a:t>
            </a:r>
            <a:r>
              <a:rPr lang="en-US" sz="2400" dirty="0" err="1"/>
              <a:t>hukum</a:t>
            </a:r>
            <a:r>
              <a:rPr lang="en-US" sz="2400" dirty="0"/>
              <a:t> yang </a:t>
            </a:r>
            <a:r>
              <a:rPr lang="en-US" sz="2400" dirty="0" err="1"/>
              <a:t>melakukan</a:t>
            </a:r>
            <a:r>
              <a:rPr lang="en-US" sz="2400" dirty="0"/>
              <a:t> tata </a:t>
            </a:r>
            <a:r>
              <a:rPr lang="en-US" sz="2400" dirty="0" err="1"/>
              <a:t>kelola</a:t>
            </a:r>
            <a:r>
              <a:rPr lang="en-US" sz="2400" dirty="0"/>
              <a:t> </a:t>
            </a:r>
            <a:r>
              <a:rPr lang="en-US" sz="2400" dirty="0" err="1"/>
              <a:t>pemasaran</a:t>
            </a:r>
            <a:r>
              <a:rPr lang="en-US" sz="2400" dirty="0"/>
              <a:t> </a:t>
            </a:r>
            <a:r>
              <a:rPr lang="en-US" sz="2400" dirty="0" err="1"/>
              <a:t>internasional</a:t>
            </a:r>
            <a:endParaRPr lang="en-US" sz="2400" dirty="0"/>
          </a:p>
          <a:p>
            <a:pPr algn="just"/>
            <a:r>
              <a:rPr lang="en-US" sz="2400" dirty="0" err="1"/>
              <a:t>Regulasi</a:t>
            </a:r>
            <a:r>
              <a:rPr lang="en-US" sz="2400" dirty="0"/>
              <a:t> </a:t>
            </a:r>
            <a:r>
              <a:rPr lang="en-US" sz="2400" dirty="0" err="1"/>
              <a:t>kelembagaan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negara </a:t>
            </a:r>
            <a:r>
              <a:rPr lang="en-US" sz="2400" dirty="0" err="1"/>
              <a:t>berbeda-beda</a:t>
            </a:r>
            <a:endParaRPr lang="en-US" sz="2400" dirty="0"/>
          </a:p>
          <a:p>
            <a:pPr algn="just"/>
            <a:r>
              <a:rPr lang="en-US" sz="2400" dirty="0"/>
              <a:t>Daya </a:t>
            </a:r>
            <a:r>
              <a:rPr lang="en-US" sz="2400" dirty="0" err="1"/>
              <a:t>saing</a:t>
            </a:r>
            <a:r>
              <a:rPr lang="en-US" sz="2400" dirty="0"/>
              <a:t> </a:t>
            </a:r>
            <a:r>
              <a:rPr lang="en-US" sz="2400" dirty="0" err="1"/>
              <a:t>pemasaran</a:t>
            </a:r>
            <a:r>
              <a:rPr lang="en-US" sz="2400" dirty="0"/>
              <a:t> </a:t>
            </a:r>
            <a:r>
              <a:rPr lang="en-US" sz="2400" dirty="0" err="1"/>
              <a:t>internasional</a:t>
            </a:r>
            <a:r>
              <a:rPr lang="en-US" sz="2400" dirty="0"/>
              <a:t> </a:t>
            </a:r>
            <a:r>
              <a:rPr lang="en-US" sz="2400" dirty="0" err="1"/>
              <a:t>dipengaruhi</a:t>
            </a:r>
            <a:r>
              <a:rPr lang="en-US" sz="2400" dirty="0"/>
              <a:t> oleh </a:t>
            </a:r>
            <a:r>
              <a:rPr lang="en-US" sz="2400" dirty="0" err="1"/>
              <a:t>kualitas</a:t>
            </a:r>
            <a:r>
              <a:rPr lang="en-US" sz="2400" dirty="0"/>
              <a:t> SDM</a:t>
            </a:r>
          </a:p>
          <a:p>
            <a:pPr algn="just"/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/>
              <a:t>lembaga</a:t>
            </a:r>
            <a:r>
              <a:rPr lang="en-US" sz="2400" dirty="0"/>
              <a:t> pada </a:t>
            </a:r>
            <a:r>
              <a:rPr lang="en-US" sz="2400" dirty="0" err="1"/>
              <a:t>aspek</a:t>
            </a:r>
            <a:r>
              <a:rPr lang="en-US" sz="2400" dirty="0"/>
              <a:t> </a:t>
            </a:r>
            <a:r>
              <a:rPr lang="en-US" sz="2400" dirty="0" err="1"/>
              <a:t>pemasaran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negara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kesepakatan</a:t>
            </a:r>
            <a:r>
              <a:rPr lang="en-US" sz="2400" dirty="0"/>
              <a:t> agar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penghambat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3648803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C24BDAF-6E4D-6862-FB26-6AFF70ED5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1124" y="841248"/>
            <a:ext cx="7989752" cy="779223"/>
          </a:xfrm>
        </p:spPr>
        <p:txBody>
          <a:bodyPr>
            <a:noAutofit/>
          </a:bodyPr>
          <a:lstStyle/>
          <a:p>
            <a:pPr algn="ctr"/>
            <a:r>
              <a:rPr lang="en-US" sz="4400" dirty="0" err="1"/>
              <a:t>Manajemen</a:t>
            </a:r>
            <a:r>
              <a:rPr lang="en-US" sz="4400" dirty="0"/>
              <a:t> </a:t>
            </a:r>
            <a:r>
              <a:rPr lang="en-US" sz="4400" dirty="0" err="1"/>
              <a:t>risiko</a:t>
            </a:r>
            <a:endParaRPr lang="en-ID" sz="4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5A0CFD-0D75-D18A-B545-59972AFB0A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883" y="1864312"/>
            <a:ext cx="5560837" cy="49182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  <a:endParaRPr lang="en-ID" sz="2400" dirty="0"/>
          </a:p>
          <a:p>
            <a:pPr algn="just"/>
            <a:r>
              <a:rPr lang="en-ID" sz="2400" dirty="0" err="1"/>
              <a:t>Risiko</a:t>
            </a:r>
            <a:r>
              <a:rPr lang="en-ID" sz="2400" dirty="0"/>
              <a:t> </a:t>
            </a:r>
            <a:r>
              <a:rPr lang="en-ID" sz="2400" dirty="0" err="1"/>
              <a:t>Investasi</a:t>
            </a:r>
            <a:endParaRPr lang="en-ID" sz="2400" dirty="0"/>
          </a:p>
          <a:p>
            <a:pPr algn="just"/>
            <a:r>
              <a:rPr lang="en-ID" sz="2400" dirty="0" err="1"/>
              <a:t>Risiko</a:t>
            </a:r>
            <a:r>
              <a:rPr lang="en-ID" sz="2400" dirty="0"/>
              <a:t> </a:t>
            </a:r>
            <a:r>
              <a:rPr lang="en-ID" sz="2400" dirty="0" err="1"/>
              <a:t>Pemasaran</a:t>
            </a:r>
            <a:endParaRPr lang="en-US" sz="24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C70366-EE81-4E6F-C856-BE3CCACFB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281" y="1864312"/>
            <a:ext cx="5560835" cy="491822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Setiap</a:t>
            </a:r>
            <a:r>
              <a:rPr lang="en-US" sz="2400" dirty="0"/>
              <a:t> Perusahaan </a:t>
            </a:r>
            <a:r>
              <a:rPr lang="en-US" sz="2400" dirty="0" err="1"/>
              <a:t>pasti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potensi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endParaRPr lang="en-US" sz="2400" dirty="0"/>
          </a:p>
          <a:p>
            <a:pPr algn="just"/>
            <a:r>
              <a:rPr lang="en-US" sz="2400" dirty="0" err="1"/>
              <a:t>Mitigasi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usaha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mengurangi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dan </a:t>
            </a:r>
            <a:r>
              <a:rPr lang="en-US" sz="2400" dirty="0" err="1"/>
              <a:t>dampaknya</a:t>
            </a:r>
            <a:endParaRPr lang="en-US" sz="2400" dirty="0"/>
          </a:p>
          <a:p>
            <a:pPr algn="just"/>
            <a:r>
              <a:rPr lang="en-US" sz="2400" dirty="0" err="1"/>
              <a:t>Risiko</a:t>
            </a:r>
            <a:r>
              <a:rPr lang="en-US" sz="2400" dirty="0"/>
              <a:t> </a:t>
            </a:r>
            <a:r>
              <a:rPr lang="en-US" sz="2400" dirty="0" err="1"/>
              <a:t>investasi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akumulasi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potensi</a:t>
            </a:r>
            <a:r>
              <a:rPr lang="en-US" sz="2400" dirty="0"/>
              <a:t> yang </a:t>
            </a:r>
            <a:r>
              <a:rPr lang="en-US" sz="2400" dirty="0" err="1"/>
              <a:t>menyebabkan</a:t>
            </a:r>
            <a:r>
              <a:rPr lang="en-US" sz="2400" dirty="0"/>
              <a:t> </a:t>
            </a:r>
            <a:r>
              <a:rPr lang="en-US" sz="2400" dirty="0" err="1"/>
              <a:t>kerugian</a:t>
            </a:r>
            <a:endParaRPr lang="en-US" sz="2400" dirty="0"/>
          </a:p>
          <a:p>
            <a:pPr algn="just"/>
            <a:r>
              <a:rPr lang="en-US" sz="2400" dirty="0" err="1"/>
              <a:t>Risiko</a:t>
            </a:r>
            <a:r>
              <a:rPr lang="en-US" sz="2400" dirty="0"/>
              <a:t> </a:t>
            </a:r>
            <a:r>
              <a:rPr lang="en-US" sz="2400" dirty="0" err="1"/>
              <a:t>pemasaran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timbul</a:t>
            </a:r>
            <a:r>
              <a:rPr lang="en-US" sz="2400" dirty="0"/>
              <a:t> </a:t>
            </a:r>
            <a:r>
              <a:rPr lang="en-US" sz="2400" dirty="0" err="1"/>
              <a:t>respon</a:t>
            </a:r>
            <a:r>
              <a:rPr lang="en-US" sz="2400" dirty="0"/>
              <a:t> </a:t>
            </a:r>
            <a:r>
              <a:rPr lang="en-US" sz="2400" dirty="0" err="1"/>
              <a:t>negatif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lembaga</a:t>
            </a:r>
            <a:r>
              <a:rPr lang="en-US" sz="2400" dirty="0"/>
              <a:t> negara 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investasi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dampak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i="1" dirty="0"/>
              <a:t>social cost</a:t>
            </a:r>
            <a:endParaRPr lang="en-ID" sz="2400" i="1" dirty="0"/>
          </a:p>
        </p:txBody>
      </p:sp>
    </p:spTree>
    <p:extLst>
      <p:ext uri="{BB962C8B-B14F-4D97-AF65-F5344CB8AC3E}">
        <p14:creationId xmlns:p14="http://schemas.microsoft.com/office/powerpoint/2010/main" val="1473891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C24BDAF-6E4D-6862-FB26-6AFF70ED5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1124" y="841248"/>
            <a:ext cx="7989752" cy="779223"/>
          </a:xfrm>
        </p:spPr>
        <p:txBody>
          <a:bodyPr>
            <a:noAutofit/>
          </a:bodyPr>
          <a:lstStyle/>
          <a:p>
            <a:pPr algn="ctr"/>
            <a:r>
              <a:rPr lang="en-US" sz="4400" i="1" dirty="0"/>
              <a:t>Global economic </a:t>
            </a:r>
            <a:r>
              <a:rPr lang="en-US" sz="4400" i="1"/>
              <a:t>ANalisis</a:t>
            </a:r>
            <a:endParaRPr lang="en-ID" sz="4400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5A0CFD-0D75-D18A-B545-59972AFB0A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883" y="1864312"/>
            <a:ext cx="5560837" cy="49182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  <a:endParaRPr lang="en-ID" sz="2400" dirty="0"/>
          </a:p>
          <a:p>
            <a:pPr algn="just"/>
            <a:r>
              <a:rPr lang="en-ID" sz="2400" dirty="0"/>
              <a:t>A.D.O</a:t>
            </a:r>
          </a:p>
          <a:p>
            <a:pPr algn="just"/>
            <a:r>
              <a:rPr lang="en-ID" sz="2400" i="1" dirty="0"/>
              <a:t>Market Share</a:t>
            </a:r>
            <a:endParaRPr lang="en-US" sz="2400" i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C70366-EE81-4E6F-C856-BE3CCACFB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281" y="1864312"/>
            <a:ext cx="5560835" cy="491822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/>
              <a:t>A.D.O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Analisis</a:t>
            </a:r>
            <a:r>
              <a:rPr lang="en-US" sz="2400" dirty="0"/>
              <a:t> Daerah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kumpulan</a:t>
            </a:r>
            <a:r>
              <a:rPr lang="en-US" sz="2400" dirty="0"/>
              <a:t> data </a:t>
            </a:r>
            <a:r>
              <a:rPr lang="en-US" sz="2400" dirty="0" err="1"/>
              <a:t>dari</a:t>
            </a:r>
            <a:r>
              <a:rPr lang="en-US" sz="2400" dirty="0"/>
              <a:t> negara 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investasi</a:t>
            </a:r>
            <a:endParaRPr lang="en-US" sz="2400" dirty="0"/>
          </a:p>
          <a:p>
            <a:pPr algn="just"/>
            <a:r>
              <a:rPr lang="en-US" sz="2400" dirty="0"/>
              <a:t>Perusahaan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perencanaan</a:t>
            </a:r>
            <a:r>
              <a:rPr lang="en-US" sz="2400" dirty="0"/>
              <a:t> dan </a:t>
            </a:r>
            <a:r>
              <a:rPr lang="en-US" sz="2400" dirty="0" err="1"/>
              <a:t>perkiraan</a:t>
            </a:r>
            <a:r>
              <a:rPr lang="en-US" sz="2400" dirty="0"/>
              <a:t> </a:t>
            </a:r>
            <a:r>
              <a:rPr lang="en-US" sz="2400" i="1" dirty="0"/>
              <a:t>market share </a:t>
            </a:r>
            <a:r>
              <a:rPr lang="en-US" sz="2400" dirty="0"/>
              <a:t>pada negara </a:t>
            </a:r>
            <a:r>
              <a:rPr lang="en-US" sz="2400" dirty="0" err="1"/>
              <a:t>sasaran</a:t>
            </a:r>
            <a:endParaRPr lang="en-US" sz="2400" dirty="0"/>
          </a:p>
          <a:p>
            <a:pPr algn="just"/>
            <a:r>
              <a:rPr lang="en-US" sz="2400" dirty="0" err="1"/>
              <a:t>Analisis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pasang </a:t>
            </a:r>
            <a:r>
              <a:rPr lang="en-US" sz="2400" dirty="0" err="1"/>
              <a:t>surutnya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global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geostrategis</a:t>
            </a:r>
            <a:endParaRPr lang="en-US" sz="2400" dirty="0"/>
          </a:p>
          <a:p>
            <a:pPr algn="just"/>
            <a:r>
              <a:rPr lang="en-ID" sz="2400" dirty="0" err="1"/>
              <a:t>Geopolitik</a:t>
            </a:r>
            <a:r>
              <a:rPr lang="en-ID" sz="2400" dirty="0"/>
              <a:t> </a:t>
            </a:r>
            <a:r>
              <a:rPr lang="en-ID" sz="2400" dirty="0" err="1"/>
              <a:t>antar</a:t>
            </a:r>
            <a:r>
              <a:rPr lang="en-ID" sz="2400" dirty="0"/>
              <a:t> negara sangat </a:t>
            </a:r>
            <a:r>
              <a:rPr lang="en-ID" sz="2400" dirty="0" err="1"/>
              <a:t>berpengaruh</a:t>
            </a:r>
            <a:r>
              <a:rPr lang="en-ID" sz="2400" dirty="0"/>
              <a:t> </a:t>
            </a:r>
            <a:r>
              <a:rPr lang="en-ID" sz="2400" dirty="0" err="1"/>
              <a:t>terhadap</a:t>
            </a:r>
            <a:r>
              <a:rPr lang="en-ID" sz="2400" dirty="0"/>
              <a:t> </a:t>
            </a:r>
            <a:r>
              <a:rPr lang="en-ID" sz="2400" dirty="0" err="1"/>
              <a:t>manajemen</a:t>
            </a:r>
            <a:r>
              <a:rPr lang="en-ID" sz="2400" dirty="0"/>
              <a:t> </a:t>
            </a:r>
            <a:r>
              <a:rPr lang="en-ID" sz="2400" dirty="0" err="1"/>
              <a:t>pemasaran</a:t>
            </a:r>
            <a:r>
              <a:rPr lang="en-ID" sz="2400" dirty="0"/>
              <a:t> </a:t>
            </a:r>
            <a:r>
              <a:rPr lang="en-ID" sz="2400" dirty="0" err="1"/>
              <a:t>internasional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540192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C24BDAF-6E4D-6862-FB26-6AFF70ED5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1124" y="841248"/>
            <a:ext cx="7989752" cy="779223"/>
          </a:xfrm>
        </p:spPr>
        <p:txBody>
          <a:bodyPr>
            <a:noAutofit/>
          </a:bodyPr>
          <a:lstStyle/>
          <a:p>
            <a:pPr algn="ctr"/>
            <a:r>
              <a:rPr lang="en-US" sz="4400" dirty="0" err="1"/>
              <a:t>Hubungan</a:t>
            </a:r>
            <a:r>
              <a:rPr lang="en-US" sz="4400" dirty="0"/>
              <a:t> </a:t>
            </a:r>
            <a:r>
              <a:rPr lang="en-US" sz="4400" dirty="0" err="1"/>
              <a:t>diplomatik</a:t>
            </a:r>
            <a:endParaRPr lang="en-ID" sz="4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5A0CFD-0D75-D18A-B545-59972AFB0A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883" y="1864312"/>
            <a:ext cx="5560837" cy="49182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  <a:endParaRPr lang="en-ID" sz="2400" dirty="0"/>
          </a:p>
          <a:p>
            <a:pPr algn="just"/>
            <a:r>
              <a:rPr lang="en-ID" sz="2400" dirty="0"/>
              <a:t>Regional</a:t>
            </a:r>
          </a:p>
          <a:p>
            <a:pPr algn="just"/>
            <a:r>
              <a:rPr lang="en-ID" sz="2400" dirty="0" err="1"/>
              <a:t>Internasional</a:t>
            </a:r>
            <a:endParaRPr lang="en-US" sz="24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C70366-EE81-4E6F-C856-BE3CCACFB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281" y="1864312"/>
            <a:ext cx="5560835" cy="491822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empiris</a:t>
            </a:r>
            <a:r>
              <a:rPr lang="en-US" sz="2400" dirty="0"/>
              <a:t>, </a:t>
            </a:r>
            <a:r>
              <a:rPr lang="en-US" sz="2400" dirty="0" err="1"/>
              <a:t>eksistensi</a:t>
            </a:r>
            <a:r>
              <a:rPr lang="en-US" sz="2400" dirty="0"/>
              <a:t> negara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pengakuan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negara lain</a:t>
            </a:r>
          </a:p>
          <a:p>
            <a:pPr algn="just"/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diplomatik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negara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nyatanya</a:t>
            </a:r>
            <a:endParaRPr lang="en-US" sz="2400" dirty="0"/>
          </a:p>
          <a:p>
            <a:pPr algn="just"/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negara Kawasan </a:t>
            </a:r>
            <a:r>
              <a:rPr lang="en-US" sz="2400" dirty="0" err="1"/>
              <a:t>atau</a:t>
            </a:r>
            <a:r>
              <a:rPr lang="en-US" sz="2400" dirty="0"/>
              <a:t> regional dan </a:t>
            </a:r>
            <a:r>
              <a:rPr lang="en-US" sz="2400" dirty="0" err="1"/>
              <a:t>internasional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membuka</a:t>
            </a:r>
            <a:r>
              <a:rPr lang="en-US" sz="2400" dirty="0"/>
              <a:t> </a:t>
            </a:r>
            <a:r>
              <a:rPr lang="en-US" sz="2400" dirty="0" err="1"/>
              <a:t>peluang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pemasaran</a:t>
            </a:r>
            <a:r>
              <a:rPr lang="en-US" sz="2400" dirty="0"/>
              <a:t> </a:t>
            </a:r>
            <a:r>
              <a:rPr lang="en-US" sz="2400" dirty="0" err="1"/>
              <a:t>internasional</a:t>
            </a:r>
            <a:endParaRPr lang="en-US" sz="2400" dirty="0"/>
          </a:p>
          <a:p>
            <a:pPr algn="just"/>
            <a:r>
              <a:rPr lang="en-US" sz="2400" i="1" dirty="0" err="1"/>
              <a:t>M.o.U</a:t>
            </a:r>
            <a:r>
              <a:rPr lang="en-US" sz="2400" i="1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internasional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sangat </a:t>
            </a:r>
            <a:r>
              <a:rPr lang="en-US" sz="2400" dirty="0" err="1"/>
              <a:t>penting</a:t>
            </a:r>
            <a:r>
              <a:rPr lang="en-US" sz="2400" dirty="0"/>
              <a:t> pada </a:t>
            </a:r>
            <a:r>
              <a:rPr lang="en-US" sz="2400" dirty="0" err="1"/>
              <a:t>pemasaran</a:t>
            </a:r>
            <a:r>
              <a:rPr lang="en-US" sz="2400" dirty="0"/>
              <a:t> global</a:t>
            </a:r>
            <a:endParaRPr lang="en-ID" sz="2400" i="1" dirty="0"/>
          </a:p>
        </p:txBody>
      </p:sp>
    </p:spTree>
    <p:extLst>
      <p:ext uri="{BB962C8B-B14F-4D97-AF65-F5344CB8AC3E}">
        <p14:creationId xmlns:p14="http://schemas.microsoft.com/office/powerpoint/2010/main" val="1908397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C24BDAF-6E4D-6862-FB26-6AFF70ED5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1124" y="841248"/>
            <a:ext cx="7989752" cy="779223"/>
          </a:xfrm>
        </p:spPr>
        <p:txBody>
          <a:bodyPr>
            <a:noAutofit/>
          </a:bodyPr>
          <a:lstStyle/>
          <a:p>
            <a:pPr algn="ctr"/>
            <a:r>
              <a:rPr lang="en-US" sz="4400" dirty="0" err="1"/>
              <a:t>Budaya</a:t>
            </a:r>
            <a:r>
              <a:rPr lang="en-US" sz="4400" dirty="0"/>
              <a:t> dan </a:t>
            </a:r>
            <a:r>
              <a:rPr lang="en-US" sz="4400" dirty="0" err="1"/>
              <a:t>peradaban</a:t>
            </a:r>
            <a:endParaRPr lang="en-ID" sz="4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5A0CFD-0D75-D18A-B545-59972AFB0A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2761" y="1864312"/>
            <a:ext cx="5551959" cy="49182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  <a:endParaRPr lang="en-ID" sz="2400" dirty="0"/>
          </a:p>
          <a:p>
            <a:pPr algn="just"/>
            <a:r>
              <a:rPr lang="en-ID" sz="2400" dirty="0" err="1"/>
              <a:t>Mayoritas</a:t>
            </a:r>
            <a:endParaRPr lang="en-ID" sz="2400" dirty="0"/>
          </a:p>
          <a:p>
            <a:pPr algn="just"/>
            <a:r>
              <a:rPr lang="en-ID" sz="2400" dirty="0" err="1"/>
              <a:t>Minoritas</a:t>
            </a:r>
            <a:endParaRPr lang="en-US" sz="24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C70366-EE81-4E6F-C856-BE3CCACFB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281" y="1864312"/>
            <a:ext cx="5551957" cy="491822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Analisis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populasi</a:t>
            </a:r>
            <a:r>
              <a:rPr lang="en-US" sz="2400" dirty="0"/>
              <a:t> </a:t>
            </a:r>
            <a:r>
              <a:rPr lang="en-US" sz="2400" dirty="0" err="1"/>
              <a:t>mayoritas</a:t>
            </a:r>
            <a:r>
              <a:rPr lang="en-US" sz="2400" dirty="0"/>
              <a:t> dan </a:t>
            </a:r>
            <a:r>
              <a:rPr lang="en-US" sz="2400" dirty="0" err="1"/>
              <a:t>minoritas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dikaitkan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/>
              <a:t>market share</a:t>
            </a:r>
          </a:p>
          <a:p>
            <a:pPr algn="just"/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pemasaran</a:t>
            </a:r>
            <a:r>
              <a:rPr lang="en-US" sz="2400" dirty="0"/>
              <a:t> </a:t>
            </a:r>
            <a:r>
              <a:rPr lang="en-US" sz="2400" dirty="0" err="1"/>
              <a:t>internasional</a:t>
            </a:r>
            <a:r>
              <a:rPr lang="en-US" sz="2400" dirty="0"/>
              <a:t> sangat </a:t>
            </a:r>
            <a:r>
              <a:rPr lang="en-US" sz="2400" dirty="0" err="1"/>
              <a:t>rentan</a:t>
            </a:r>
            <a:r>
              <a:rPr lang="en-US" sz="2400" dirty="0"/>
              <a:t> pada </a:t>
            </a:r>
            <a:r>
              <a:rPr lang="en-US" sz="2400" dirty="0" err="1"/>
              <a:t>analisis</a:t>
            </a:r>
            <a:r>
              <a:rPr lang="en-US" sz="2400" dirty="0"/>
              <a:t> </a:t>
            </a:r>
            <a:r>
              <a:rPr lang="en-US" sz="2400" i="1" dirty="0"/>
              <a:t>market share</a:t>
            </a:r>
          </a:p>
          <a:p>
            <a:pPr algn="just"/>
            <a:r>
              <a:rPr lang="en-US" sz="2400" dirty="0" err="1"/>
              <a:t>Budaya</a:t>
            </a:r>
            <a:r>
              <a:rPr lang="en-US" sz="2400" dirty="0"/>
              <a:t> dan </a:t>
            </a:r>
            <a:r>
              <a:rPr lang="en-US" sz="2400" dirty="0" err="1"/>
              <a:t>peradaban</a:t>
            </a:r>
            <a:r>
              <a:rPr lang="en-US" sz="2400" dirty="0"/>
              <a:t> sangat </a:t>
            </a:r>
            <a:r>
              <a:rPr lang="en-US" sz="2400" dirty="0" err="1"/>
              <a:t>berpengaruh</a:t>
            </a:r>
            <a:r>
              <a:rPr lang="en-US" sz="2400" dirty="0"/>
              <a:t> pada </a:t>
            </a:r>
            <a:r>
              <a:rPr lang="en-US" sz="2400" dirty="0" err="1"/>
              <a:t>respon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endParaRPr lang="en-US" sz="2400" dirty="0"/>
          </a:p>
          <a:p>
            <a:pPr algn="just"/>
            <a:r>
              <a:rPr lang="en-US" sz="2400" dirty="0" err="1"/>
              <a:t>Mayoritas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berfikir</a:t>
            </a:r>
            <a:r>
              <a:rPr lang="en-US" sz="2400" dirty="0"/>
              <a:t> dan </a:t>
            </a:r>
            <a:r>
              <a:rPr lang="en-US" sz="2400" dirty="0" err="1"/>
              <a:t>pola</a:t>
            </a:r>
            <a:r>
              <a:rPr lang="en-US" sz="2400" dirty="0"/>
              <a:t> </a:t>
            </a:r>
            <a:r>
              <a:rPr lang="en-US" sz="2400" dirty="0" err="1"/>
              <a:t>tindak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sangat </a:t>
            </a:r>
            <a:r>
              <a:rPr lang="en-US" sz="2400" dirty="0" err="1"/>
              <a:t>berpengaruh</a:t>
            </a:r>
            <a:r>
              <a:rPr lang="en-US" sz="2400" dirty="0"/>
              <a:t> pada strategi </a:t>
            </a:r>
            <a:r>
              <a:rPr lang="en-US" sz="2400" dirty="0" err="1"/>
              <a:t>pemasaran</a:t>
            </a:r>
            <a:r>
              <a:rPr lang="en-US" sz="2400" dirty="0"/>
              <a:t> </a:t>
            </a:r>
            <a:r>
              <a:rPr lang="en-US" sz="2400" dirty="0" err="1"/>
              <a:t>internasional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913738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C24BDAF-6E4D-6862-FB26-6AFF70ED5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1124" y="841248"/>
            <a:ext cx="7989752" cy="779223"/>
          </a:xfrm>
        </p:spPr>
        <p:txBody>
          <a:bodyPr>
            <a:noAutofit/>
          </a:bodyPr>
          <a:lstStyle/>
          <a:p>
            <a:pPr algn="ctr"/>
            <a:r>
              <a:rPr lang="en-US" sz="4400" dirty="0" err="1"/>
              <a:t>Lingkungan</a:t>
            </a:r>
            <a:r>
              <a:rPr lang="en-US" sz="4400" dirty="0"/>
              <a:t> </a:t>
            </a:r>
            <a:r>
              <a:rPr lang="en-US" sz="4400" dirty="0" err="1"/>
              <a:t>strategis</a:t>
            </a:r>
            <a:endParaRPr lang="en-ID" sz="4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5A0CFD-0D75-D18A-B545-59972AFB0A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883" y="1864312"/>
            <a:ext cx="5560837" cy="49182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  <a:endParaRPr lang="en-ID" sz="2400" dirty="0"/>
          </a:p>
          <a:p>
            <a:pPr algn="just"/>
            <a:r>
              <a:rPr lang="en-ID" sz="2400" dirty="0" err="1"/>
              <a:t>Peluang</a:t>
            </a:r>
            <a:endParaRPr lang="en-ID" sz="2400" dirty="0"/>
          </a:p>
          <a:p>
            <a:pPr algn="just"/>
            <a:r>
              <a:rPr lang="en-ID" sz="2400" dirty="0" err="1"/>
              <a:t>Pesaing</a:t>
            </a:r>
            <a:endParaRPr lang="en-ID" sz="2400" dirty="0"/>
          </a:p>
          <a:p>
            <a:pPr algn="just"/>
            <a:r>
              <a:rPr lang="en-ID" sz="2400" dirty="0" err="1"/>
              <a:t>Keunggulan</a:t>
            </a:r>
            <a:endParaRPr lang="en-US" sz="24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C70366-EE81-4E6F-C856-BE3CCACFB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281" y="1864312"/>
            <a:ext cx="5560835" cy="491822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Keunggulan</a:t>
            </a:r>
            <a:r>
              <a:rPr lang="en-US" sz="2400" dirty="0"/>
              <a:t> </a:t>
            </a:r>
            <a:r>
              <a:rPr lang="en-US" sz="2400" dirty="0" err="1"/>
              <a:t>kompetitif</a:t>
            </a:r>
            <a:r>
              <a:rPr lang="en-US" sz="2400" dirty="0"/>
              <a:t> dan </a:t>
            </a:r>
            <a:r>
              <a:rPr lang="en-US" sz="2400" dirty="0" err="1"/>
              <a:t>keunggulan</a:t>
            </a:r>
            <a:r>
              <a:rPr lang="en-US" sz="2400" dirty="0"/>
              <a:t> </a:t>
            </a:r>
            <a:r>
              <a:rPr lang="en-US" sz="2400" dirty="0" err="1"/>
              <a:t>komperatif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didefinisikan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menjemput</a:t>
            </a:r>
            <a:r>
              <a:rPr lang="en-US" sz="2400" dirty="0"/>
              <a:t> </a:t>
            </a:r>
            <a:r>
              <a:rPr lang="en-US" sz="2400" dirty="0" err="1"/>
              <a:t>peluang</a:t>
            </a:r>
            <a:r>
              <a:rPr lang="en-US" sz="2400" dirty="0"/>
              <a:t> dan </a:t>
            </a:r>
            <a:r>
              <a:rPr lang="en-US" sz="2400" dirty="0" err="1"/>
              <a:t>sekaligus</a:t>
            </a:r>
            <a:r>
              <a:rPr lang="en-US" sz="2400" dirty="0"/>
              <a:t> </a:t>
            </a:r>
            <a:r>
              <a:rPr lang="en-US" sz="2400" dirty="0" err="1"/>
              <a:t>menghadapi</a:t>
            </a:r>
            <a:r>
              <a:rPr lang="en-US" sz="2400" dirty="0"/>
              <a:t> </a:t>
            </a:r>
            <a:r>
              <a:rPr lang="en-US" sz="2400" dirty="0" err="1"/>
              <a:t>pesaing</a:t>
            </a:r>
            <a:endParaRPr lang="en-US" sz="2400" dirty="0"/>
          </a:p>
          <a:p>
            <a:pPr algn="just"/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strategis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faktor-faktor</a:t>
            </a:r>
            <a:r>
              <a:rPr lang="en-US" sz="2400" dirty="0"/>
              <a:t> yang </a:t>
            </a:r>
            <a:r>
              <a:rPr lang="en-US" sz="2400" dirty="0" err="1"/>
              <a:t>mempengaruhi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pemasaran</a:t>
            </a:r>
            <a:r>
              <a:rPr lang="en-US" sz="2400" dirty="0"/>
              <a:t> </a:t>
            </a:r>
            <a:r>
              <a:rPr lang="en-US" sz="2400" dirty="0" err="1"/>
              <a:t>internasional</a:t>
            </a:r>
            <a:endParaRPr lang="en-US" sz="2400" dirty="0"/>
          </a:p>
          <a:p>
            <a:pPr algn="just"/>
            <a:r>
              <a:rPr lang="en-US" sz="2400" dirty="0"/>
              <a:t>Tingkat </a:t>
            </a:r>
            <a:r>
              <a:rPr lang="en-US" sz="2400" dirty="0" err="1"/>
              <a:t>fleksibilitas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kelenturan</a:t>
            </a:r>
            <a:r>
              <a:rPr lang="en-US" sz="2400" dirty="0"/>
              <a:t> strategi </a:t>
            </a:r>
            <a:r>
              <a:rPr lang="en-US" sz="2400" dirty="0" err="1"/>
              <a:t>pemasaran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sukses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77943482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282</TotalTime>
  <Words>796</Words>
  <Application>Microsoft Office PowerPoint</Application>
  <PresentationFormat>Widescreen</PresentationFormat>
  <Paragraphs>136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Gill Sans MT</vt:lpstr>
      <vt:lpstr>Wingdings 2</vt:lpstr>
      <vt:lpstr>Dividend</vt:lpstr>
      <vt:lpstr>Manajemen pemasaran internasional Dr. Abdullah fathoni, s.e., m.m</vt:lpstr>
      <vt:lpstr>Pengantar materi kuliah</vt:lpstr>
      <vt:lpstr>Kerangka dasar pemikiran</vt:lpstr>
      <vt:lpstr>Aspek kelembagaan pemasaran internasional</vt:lpstr>
      <vt:lpstr>Manajemen risiko</vt:lpstr>
      <vt:lpstr>Global economic ANalisis</vt:lpstr>
      <vt:lpstr>Hubungan diplomatik</vt:lpstr>
      <vt:lpstr>Budaya dan peradaban</vt:lpstr>
      <vt:lpstr>Lingkungan strategis</vt:lpstr>
      <vt:lpstr>Riset pemasaran</vt:lpstr>
      <vt:lpstr>Segmentasi pasar</vt:lpstr>
      <vt:lpstr>Daya saing internasional</vt:lpstr>
      <vt:lpstr>Cadangan devisa negara</vt:lpstr>
      <vt:lpstr>Kurs dollar as</vt:lpstr>
      <vt:lpstr>The fed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pemasaran internasional Dr. Abdullah fathoni, s.e., m.m</dc:title>
  <dc:creator>Personalia</dc:creator>
  <cp:lastModifiedBy>Personalia</cp:lastModifiedBy>
  <cp:revision>37</cp:revision>
  <dcterms:created xsi:type="dcterms:W3CDTF">2023-06-26T04:57:56Z</dcterms:created>
  <dcterms:modified xsi:type="dcterms:W3CDTF">2023-06-27T01:57:50Z</dcterms:modified>
</cp:coreProperties>
</file>