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DD09F4-DBDE-5CB1-1AC0-DAE37B510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dirty="0" err="1"/>
              <a:t>Perilaku</a:t>
            </a:r>
            <a:r>
              <a:rPr lang="en-US" sz="4900" dirty="0"/>
              <a:t> </a:t>
            </a:r>
            <a:r>
              <a:rPr lang="en-US" sz="4900" dirty="0" err="1"/>
              <a:t>konsumen</a:t>
            </a:r>
            <a:br>
              <a:rPr lang="en-US" sz="4400" dirty="0"/>
            </a:br>
            <a:r>
              <a:rPr lang="en-US" sz="3100" dirty="0"/>
              <a:t>dr. Abdullah </a:t>
            </a:r>
            <a:r>
              <a:rPr lang="en-US" sz="3100" dirty="0" err="1"/>
              <a:t>fathoni</a:t>
            </a:r>
            <a:r>
              <a:rPr lang="en-US" sz="3100" dirty="0"/>
              <a:t>, </a:t>
            </a:r>
            <a:r>
              <a:rPr lang="en-US" sz="3100" dirty="0" err="1"/>
              <a:t>s.e.</a:t>
            </a:r>
            <a:r>
              <a:rPr lang="en-US" sz="3100" dirty="0"/>
              <a:t>, </a:t>
            </a:r>
            <a:r>
              <a:rPr lang="en-US" sz="3100" dirty="0" err="1"/>
              <a:t>m.m</a:t>
            </a:r>
            <a:endParaRPr lang="en-ID" sz="4400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888851C5-453C-97D4-E754-37773B8DB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006" y="2147668"/>
            <a:ext cx="11283192" cy="43705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dirty="0" err="1"/>
              <a:t>Buku</a:t>
            </a:r>
            <a:r>
              <a:rPr lang="en-US" sz="2200" dirty="0"/>
              <a:t> </a:t>
            </a:r>
            <a:r>
              <a:rPr lang="en-US" sz="2200" dirty="0" err="1"/>
              <a:t>Referensi</a:t>
            </a:r>
            <a:r>
              <a:rPr lang="en-US" sz="2200" dirty="0"/>
              <a:t> :</a:t>
            </a:r>
          </a:p>
          <a:p>
            <a:pPr algn="just"/>
            <a:r>
              <a:rPr lang="en-US" sz="2200" dirty="0"/>
              <a:t>Dr. Nugroho J. Setiadi, S.E., M.M</a:t>
            </a:r>
          </a:p>
          <a:p>
            <a:pPr marL="0" indent="0" algn="just">
              <a:buNone/>
            </a:pPr>
            <a:r>
              <a:rPr lang="en-US" sz="2200" dirty="0"/>
              <a:t>	“</a:t>
            </a:r>
            <a:r>
              <a:rPr lang="en-US" sz="2200" dirty="0" err="1"/>
              <a:t>Perilaku</a:t>
            </a:r>
            <a:r>
              <a:rPr lang="en-US" sz="2200" dirty="0"/>
              <a:t> </a:t>
            </a:r>
            <a:r>
              <a:rPr lang="en-US" sz="2200" dirty="0" err="1"/>
              <a:t>Konsumen</a:t>
            </a:r>
            <a:r>
              <a:rPr lang="en-US" sz="2200" dirty="0"/>
              <a:t> – </a:t>
            </a:r>
            <a:r>
              <a:rPr lang="en-US" sz="2200" dirty="0" err="1"/>
              <a:t>Perspektif</a:t>
            </a:r>
            <a:r>
              <a:rPr lang="en-US" sz="2200" dirty="0"/>
              <a:t> </a:t>
            </a:r>
            <a:r>
              <a:rPr lang="en-US" sz="2200" dirty="0" err="1"/>
              <a:t>Kontemporer</a:t>
            </a:r>
            <a:r>
              <a:rPr lang="en-US" sz="2200" dirty="0"/>
              <a:t> pada Motif, </a:t>
            </a:r>
            <a:r>
              <a:rPr lang="en-US" sz="2200" dirty="0" err="1"/>
              <a:t>Tujuan</a:t>
            </a:r>
            <a:r>
              <a:rPr lang="en-US" sz="2200" dirty="0"/>
              <a:t>, dan </a:t>
            </a:r>
            <a:r>
              <a:rPr lang="en-US" sz="2200" dirty="0" err="1"/>
              <a:t>Keinginan</a:t>
            </a:r>
            <a:r>
              <a:rPr lang="en-US" sz="2200" dirty="0"/>
              <a:t> </a:t>
            </a:r>
            <a:r>
              <a:rPr lang="en-US" sz="2200" dirty="0" err="1"/>
              <a:t>Konsumen</a:t>
            </a:r>
            <a:r>
              <a:rPr lang="en-US" sz="2200" dirty="0"/>
              <a:t>”</a:t>
            </a:r>
          </a:p>
          <a:p>
            <a:pPr marL="0" indent="0" algn="just">
              <a:buNone/>
            </a:pPr>
            <a:r>
              <a:rPr lang="en-US" sz="2200" dirty="0"/>
              <a:t>	</a:t>
            </a:r>
            <a:r>
              <a:rPr lang="en-US" sz="2200" dirty="0" err="1"/>
              <a:t>Penerbit</a:t>
            </a:r>
            <a:r>
              <a:rPr lang="en-US" sz="2200" dirty="0"/>
              <a:t> : </a:t>
            </a:r>
            <a:r>
              <a:rPr lang="en-US" sz="2200" dirty="0" err="1"/>
              <a:t>Prenadamedia</a:t>
            </a:r>
            <a:r>
              <a:rPr lang="en-US" sz="2200" dirty="0"/>
              <a:t> Group, Jakarta – 2019</a:t>
            </a:r>
            <a:endParaRPr lang="en-ID" sz="2200" dirty="0"/>
          </a:p>
          <a:p>
            <a:pPr marL="0" indent="0" algn="just">
              <a:buNone/>
            </a:pPr>
            <a:endParaRPr lang="en-ID" sz="2200" dirty="0"/>
          </a:p>
          <a:p>
            <a:pPr algn="just"/>
            <a:r>
              <a:rPr lang="en-US" sz="2200" dirty="0"/>
              <a:t>Dr. Abdullah </a:t>
            </a:r>
            <a:r>
              <a:rPr lang="en-US" sz="2200" dirty="0" err="1"/>
              <a:t>Fathoni</a:t>
            </a:r>
            <a:r>
              <a:rPr lang="en-US" sz="2200" dirty="0"/>
              <a:t>, S.E., M.M</a:t>
            </a:r>
            <a:endParaRPr lang="en-ID" sz="2200" dirty="0"/>
          </a:p>
          <a:p>
            <a:pPr marL="0" indent="0" algn="just">
              <a:buNone/>
            </a:pPr>
            <a:r>
              <a:rPr lang="en-US" sz="2200" dirty="0"/>
              <a:t>	“Etika </a:t>
            </a:r>
            <a:r>
              <a:rPr lang="en-US" sz="2200" dirty="0" err="1"/>
              <a:t>Bisnis</a:t>
            </a:r>
            <a:r>
              <a:rPr lang="en-US" sz="2200" dirty="0"/>
              <a:t> Syariah – Bank </a:t>
            </a:r>
            <a:r>
              <a:rPr lang="en-US" sz="2200" dirty="0" err="1"/>
              <a:t>Koperasi</a:t>
            </a:r>
            <a:r>
              <a:rPr lang="en-US" sz="2200" dirty="0"/>
              <a:t> dan BMT”</a:t>
            </a:r>
          </a:p>
          <a:p>
            <a:pPr marL="0" indent="0" algn="just">
              <a:buNone/>
            </a:pPr>
            <a:r>
              <a:rPr lang="en-US" sz="2200" dirty="0"/>
              <a:t>	</a:t>
            </a:r>
            <a:r>
              <a:rPr lang="en-US" sz="2200" dirty="0" err="1"/>
              <a:t>Penerbit</a:t>
            </a:r>
            <a:r>
              <a:rPr lang="en-US" sz="2200" dirty="0"/>
              <a:t> : Yayasan Pendidikan Nur </a:t>
            </a:r>
            <a:r>
              <a:rPr lang="en-US" sz="2200" dirty="0" err="1"/>
              <a:t>Azza</a:t>
            </a:r>
            <a:r>
              <a:rPr lang="en-US" sz="2200" dirty="0"/>
              <a:t> Lestari, Jakarta – 2018</a:t>
            </a:r>
          </a:p>
        </p:txBody>
      </p:sp>
    </p:spTree>
    <p:extLst>
      <p:ext uri="{BB962C8B-B14F-4D97-AF65-F5344CB8AC3E}">
        <p14:creationId xmlns:p14="http://schemas.microsoft.com/office/powerpoint/2010/main" val="320853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Institusi</a:t>
            </a:r>
            <a:r>
              <a:rPr lang="en-US" sz="4400" dirty="0"/>
              <a:t> </a:t>
            </a:r>
            <a:r>
              <a:rPr lang="en-US" sz="4400" dirty="0" err="1"/>
              <a:t>pemerintah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endParaRPr lang="en-US" sz="2400" dirty="0"/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Ekonomi</a:t>
            </a:r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tata Kelola dan </a:t>
            </a:r>
            <a:r>
              <a:rPr lang="en-US" sz="2400" dirty="0" err="1"/>
              <a:t>mekanisme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 negara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yang </a:t>
            </a:r>
            <a:r>
              <a:rPr lang="en-US" sz="2400" dirty="0" err="1"/>
              <a:t>melahirkan</a:t>
            </a:r>
            <a:r>
              <a:rPr lang="en-US" sz="2400" dirty="0"/>
              <a:t> para </a:t>
            </a:r>
            <a:r>
              <a:rPr lang="en-US" sz="2400" dirty="0" err="1"/>
              <a:t>pemimpin</a:t>
            </a:r>
            <a:r>
              <a:rPr lang="en-US" sz="2400" dirty="0"/>
              <a:t> </a:t>
            </a:r>
            <a:r>
              <a:rPr lang="en-US" sz="2400" dirty="0" err="1"/>
              <a:t>pusat</a:t>
            </a:r>
            <a:r>
              <a:rPr lang="en-US" sz="2400" dirty="0"/>
              <a:t> dan </a:t>
            </a:r>
            <a:r>
              <a:rPr lang="en-US" sz="2400" dirty="0" err="1"/>
              <a:t>daerah</a:t>
            </a:r>
            <a:endParaRPr lang="en-US" sz="2400" dirty="0"/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mengatur</a:t>
            </a:r>
            <a:r>
              <a:rPr lang="en-US" sz="2400" dirty="0"/>
              <a:t> 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negara di </a:t>
            </a:r>
            <a:r>
              <a:rPr lang="en-US" sz="2400" dirty="0" err="1"/>
              <a:t>pusat</a:t>
            </a:r>
            <a:r>
              <a:rPr lang="en-US" sz="2400" dirty="0"/>
              <a:t> dan </a:t>
            </a:r>
            <a:r>
              <a:rPr lang="en-US" sz="2400" dirty="0" err="1"/>
              <a:t>daerah</a:t>
            </a:r>
            <a:endParaRPr lang="en-US" sz="2400" dirty="0"/>
          </a:p>
          <a:p>
            <a:pPr algn="just"/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negara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dan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24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Pendidikan dan skill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Daya </a:t>
            </a:r>
            <a:r>
              <a:rPr lang="en-US" sz="2400" dirty="0" err="1"/>
              <a:t>Saing</a:t>
            </a:r>
            <a:endParaRPr lang="en-US" sz="2400" dirty="0"/>
          </a:p>
          <a:p>
            <a:pPr algn="just"/>
            <a:r>
              <a:rPr lang="en-US" sz="2400" dirty="0"/>
              <a:t>Tingkat </a:t>
            </a:r>
            <a:r>
              <a:rPr lang="en-US" sz="2400" dirty="0" err="1"/>
              <a:t>Konsumsi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terpenting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saing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SDM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Pendidikan dan skill</a:t>
            </a:r>
          </a:p>
          <a:p>
            <a:pPr algn="just"/>
            <a:r>
              <a:rPr lang="en-US" sz="2400" dirty="0"/>
              <a:t>Tingkat </a:t>
            </a:r>
            <a:r>
              <a:rPr lang="en-US" sz="2400" dirty="0" err="1"/>
              <a:t>konsumsi</a:t>
            </a:r>
            <a:r>
              <a:rPr lang="en-US" sz="2400" dirty="0"/>
              <a:t> </a:t>
            </a:r>
            <a:r>
              <a:rPr lang="en-US" sz="2400" dirty="0" err="1"/>
              <a:t>berbanding</a:t>
            </a:r>
            <a:r>
              <a:rPr lang="en-US" sz="2400" dirty="0"/>
              <a:t> </a:t>
            </a:r>
            <a:r>
              <a:rPr lang="en-US" sz="2400" dirty="0" err="1"/>
              <a:t>lurus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endParaRPr lang="en-US" sz="2400" dirty="0"/>
          </a:p>
          <a:p>
            <a:pPr algn="just"/>
            <a:r>
              <a:rPr lang="en-US" sz="2400" dirty="0"/>
              <a:t>Tingkat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oleh </a:t>
            </a:r>
            <a:r>
              <a:rPr lang="en-US" sz="2400" dirty="0" err="1"/>
              <a:t>tingkat</a:t>
            </a:r>
            <a:r>
              <a:rPr lang="en-US" sz="2400" dirty="0"/>
              <a:t> Pendidikan dan skill</a:t>
            </a:r>
          </a:p>
          <a:p>
            <a:pPr algn="just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oleh </a:t>
            </a:r>
            <a:r>
              <a:rPr lang="en-US" sz="2400" dirty="0" err="1"/>
              <a:t>tingkat</a:t>
            </a:r>
            <a:r>
              <a:rPr lang="en-US" sz="2400" dirty="0"/>
              <a:t> Pendidikan dan skill</a:t>
            </a:r>
          </a:p>
        </p:txBody>
      </p:sp>
    </p:spTree>
    <p:extLst>
      <p:ext uri="{BB962C8B-B14F-4D97-AF65-F5344CB8AC3E}">
        <p14:creationId xmlns:p14="http://schemas.microsoft.com/office/powerpoint/2010/main" val="2872856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/>
              <a:t>Service excellent</a:t>
            </a:r>
            <a:endParaRPr lang="en-ID" sz="4400" i="1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Layanan</a:t>
            </a:r>
            <a:r>
              <a:rPr lang="en-US" sz="2400" dirty="0"/>
              <a:t> Prima</a:t>
            </a:r>
          </a:p>
          <a:p>
            <a:pPr algn="just"/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Purna</a:t>
            </a:r>
            <a:r>
              <a:rPr lang="en-US" sz="2400" dirty="0"/>
              <a:t> </a:t>
            </a:r>
            <a:r>
              <a:rPr lang="en-US" sz="2400" dirty="0" err="1"/>
              <a:t>Jual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menunjukan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prima</a:t>
            </a:r>
          </a:p>
          <a:p>
            <a:pPr algn="just"/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purna</a:t>
            </a:r>
            <a:r>
              <a:rPr lang="en-US" sz="2400" dirty="0"/>
              <a:t> </a:t>
            </a:r>
            <a:r>
              <a:rPr lang="en-US" sz="2400" dirty="0" err="1"/>
              <a:t>jual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prima</a:t>
            </a:r>
          </a:p>
          <a:p>
            <a:pPr algn="just"/>
            <a:r>
              <a:rPr lang="en-US" sz="2400" i="1" dirty="0"/>
              <a:t>Service excellent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transaksi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sesudahnya</a:t>
            </a:r>
            <a:endParaRPr lang="en-US" sz="2400" dirty="0"/>
          </a:p>
          <a:p>
            <a:pPr algn="just"/>
            <a:r>
              <a:rPr lang="en-US" sz="2400" dirty="0"/>
              <a:t>Perusahaan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mapan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prima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didukung</a:t>
            </a:r>
            <a:r>
              <a:rPr lang="en-US" sz="2400" dirty="0"/>
              <a:t> oleh MSDM yang prima</a:t>
            </a:r>
          </a:p>
        </p:txBody>
      </p:sp>
    </p:spTree>
    <p:extLst>
      <p:ext uri="{BB962C8B-B14F-4D97-AF65-F5344CB8AC3E}">
        <p14:creationId xmlns:p14="http://schemas.microsoft.com/office/powerpoint/2010/main" val="2131308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Barang</a:t>
            </a:r>
            <a:r>
              <a:rPr lang="en-US" sz="4400" dirty="0"/>
              <a:t> </a:t>
            </a:r>
            <a:r>
              <a:rPr lang="en-US" sz="4400"/>
              <a:t>subsitusi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Kebutuhan</a:t>
            </a:r>
            <a:endParaRPr lang="en-US" sz="2400" dirty="0"/>
          </a:p>
          <a:p>
            <a:pPr algn="just"/>
            <a:r>
              <a:rPr lang="en-US" sz="2400" dirty="0" err="1"/>
              <a:t>Keinginan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dan </a:t>
            </a:r>
            <a:r>
              <a:rPr lang="en-US" sz="2400" dirty="0" err="1"/>
              <a:t>keinginan</a:t>
            </a:r>
            <a:r>
              <a:rPr lang="en-US" sz="2400" dirty="0"/>
              <a:t> sangat </a:t>
            </a:r>
            <a:r>
              <a:rPr lang="en-US" sz="2400" dirty="0" err="1"/>
              <a:t>berbeda</a:t>
            </a:r>
            <a:endParaRPr lang="en-US" sz="2400" dirty="0"/>
          </a:p>
          <a:p>
            <a:pPr algn="just"/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bertahan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endParaRPr lang="en-US" sz="2400" dirty="0"/>
          </a:p>
          <a:p>
            <a:pPr algn="just"/>
            <a:r>
              <a:rPr lang="en-US" sz="2400" dirty="0" err="1"/>
              <a:t>Keinginan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endParaRPr lang="en-US" sz="2400" dirty="0"/>
          </a:p>
          <a:p>
            <a:pPr algn="just"/>
            <a:r>
              <a:rPr lang="en-US" sz="2400" dirty="0"/>
              <a:t>Perusahaan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membedakan</a:t>
            </a:r>
            <a:r>
              <a:rPr lang="en-US" sz="2400" dirty="0"/>
              <a:t> </a:t>
            </a:r>
            <a:r>
              <a:rPr lang="en-US" sz="2400" dirty="0" err="1"/>
              <a:t>segmentasi</a:t>
            </a:r>
            <a:r>
              <a:rPr lang="en-US" sz="2400" dirty="0"/>
              <a:t> pasar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keinginan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0310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Persepsi</a:t>
            </a:r>
            <a:r>
              <a:rPr lang="en-US" sz="4400" dirty="0"/>
              <a:t> </a:t>
            </a:r>
            <a:r>
              <a:rPr lang="en-US" sz="4400" dirty="0" err="1"/>
              <a:t>konsumen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Peran</a:t>
            </a:r>
          </a:p>
          <a:p>
            <a:pPr algn="just"/>
            <a:r>
              <a:rPr lang="en-US" sz="2400" dirty="0" err="1"/>
              <a:t>Fungsi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Peran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subsitusi</a:t>
            </a:r>
            <a:endParaRPr lang="en-US" sz="2400" dirty="0"/>
          </a:p>
          <a:p>
            <a:pPr algn="just"/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subsitusi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pengganti</a:t>
            </a:r>
            <a:r>
              <a:rPr lang="en-US" sz="2400" dirty="0"/>
              <a:t> </a:t>
            </a:r>
            <a:r>
              <a:rPr lang="en-US" sz="2400" dirty="0" err="1"/>
              <a:t>sementara</a:t>
            </a:r>
            <a:endParaRPr lang="en-US" sz="2400" dirty="0"/>
          </a:p>
          <a:p>
            <a:pPr algn="just"/>
            <a:r>
              <a:rPr lang="en-US" sz="2400" dirty="0"/>
              <a:t>Pada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keberadaan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subsitusi</a:t>
            </a:r>
            <a:r>
              <a:rPr lang="en-US" sz="2400" dirty="0"/>
              <a:t> sangat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berhubungan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siklus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makanan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8733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riset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Kuantitatif</a:t>
            </a:r>
            <a:endParaRPr lang="en-US" sz="2400" dirty="0"/>
          </a:p>
          <a:p>
            <a:pPr algn="just"/>
            <a:r>
              <a:rPr lang="en-US" sz="2400" dirty="0" err="1"/>
              <a:t>Kualitatif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selera</a:t>
            </a:r>
            <a:r>
              <a:rPr lang="en-US" sz="2400" dirty="0"/>
              <a:t> pasar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 err="1"/>
              <a:t>Riset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 dan </a:t>
            </a:r>
            <a:r>
              <a:rPr lang="en-US" sz="2400" dirty="0" err="1"/>
              <a:t>kualitatif</a:t>
            </a:r>
            <a:r>
              <a:rPr lang="en-US" sz="2400" dirty="0"/>
              <a:t> sangat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pengambil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pimpinan</a:t>
            </a:r>
            <a:endParaRPr lang="en-US" sz="2400" dirty="0"/>
          </a:p>
          <a:p>
            <a:pPr algn="just"/>
            <a:r>
              <a:rPr lang="en-US" sz="2400" dirty="0" err="1"/>
              <a:t>Investasi</a:t>
            </a:r>
            <a:r>
              <a:rPr lang="en-US" sz="2400" dirty="0"/>
              <a:t> pada </a:t>
            </a:r>
            <a:r>
              <a:rPr lang="en-US" sz="2400" dirty="0" err="1"/>
              <a:t>obyek</a:t>
            </a:r>
            <a:r>
              <a:rPr lang="en-US" sz="2400" dirty="0"/>
              <a:t> dan </a:t>
            </a: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study </a:t>
            </a:r>
            <a:r>
              <a:rPr lang="en-US" sz="2400" dirty="0" err="1"/>
              <a:t>kelayakan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/>
              <a:t>riset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267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Gambaran </a:t>
            </a:r>
            <a:r>
              <a:rPr lang="en-US" sz="4400" dirty="0" err="1"/>
              <a:t>umum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Pengantar</a:t>
            </a:r>
            <a:endParaRPr lang="en-US" sz="2400" dirty="0"/>
          </a:p>
          <a:p>
            <a:pPr algn="just"/>
            <a:r>
              <a:rPr lang="en-US" sz="2400" dirty="0" err="1"/>
              <a:t>Latar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endParaRPr lang="en-ID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endParaRPr lang="en-US" sz="2400" dirty="0"/>
          </a:p>
          <a:p>
            <a:pPr algn="just"/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berpengaruh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pada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yang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/>
              <a:t>Tingkat Pendidikan, status </a:t>
            </a:r>
            <a:r>
              <a:rPr lang="en-US" sz="2400" dirty="0" err="1"/>
              <a:t>sosial</a:t>
            </a:r>
            <a:r>
              <a:rPr lang="en-US" sz="2400" dirty="0"/>
              <a:t> dan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memposisikan</a:t>
            </a:r>
            <a:r>
              <a:rPr lang="en-US" sz="2400" dirty="0"/>
              <a:t> </a:t>
            </a:r>
            <a:r>
              <a:rPr lang="en-US" sz="2400" dirty="0" err="1"/>
              <a:t>segmen</a:t>
            </a:r>
            <a:r>
              <a:rPr lang="en-US" sz="2400" dirty="0"/>
              <a:t> pasar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perspektif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70833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Kerangka</a:t>
            </a:r>
            <a:r>
              <a:rPr lang="en-US" sz="4400" dirty="0"/>
              <a:t> </a:t>
            </a:r>
            <a:r>
              <a:rPr lang="en-US" sz="4400" dirty="0" err="1"/>
              <a:t>berfikir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Kecenderungan</a:t>
            </a:r>
            <a:endParaRPr lang="en-ID" sz="2400" dirty="0"/>
          </a:p>
          <a:p>
            <a:pPr algn="just"/>
            <a:r>
              <a:rPr lang="en-ID" sz="2400" dirty="0" err="1"/>
              <a:t>Kebiasaan</a:t>
            </a:r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ID" sz="2400" dirty="0"/>
              <a:t> </a:t>
            </a:r>
            <a:r>
              <a:rPr lang="en-ID" sz="2400" dirty="0" err="1"/>
              <a:t>berbeda-beda</a:t>
            </a:r>
            <a:endParaRPr lang="en-ID" sz="2400" dirty="0"/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kebiasaan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 yang </a:t>
            </a:r>
            <a:r>
              <a:rPr lang="en-ID" sz="2400" dirty="0" err="1"/>
              <a:t>berbeda-beda</a:t>
            </a:r>
            <a:endParaRPr lang="en-ID" sz="2400" dirty="0"/>
          </a:p>
          <a:p>
            <a:pPr algn="just"/>
            <a:r>
              <a:rPr lang="en-ID" sz="2400" dirty="0"/>
              <a:t>Harus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segmentasi</a:t>
            </a:r>
            <a:r>
              <a:rPr lang="en-ID" sz="2400" dirty="0"/>
              <a:t> pasar pada </a:t>
            </a:r>
            <a:r>
              <a:rPr lang="en-ID" sz="2400" dirty="0" err="1"/>
              <a:t>komunitas</a:t>
            </a:r>
            <a:r>
              <a:rPr lang="en-ID" sz="2400" dirty="0"/>
              <a:t> </a:t>
            </a:r>
            <a:r>
              <a:rPr lang="en-ID" sz="2400" dirty="0" err="1"/>
              <a:t>tertentu</a:t>
            </a:r>
            <a:endParaRPr lang="en-ID" sz="2400" dirty="0"/>
          </a:p>
          <a:p>
            <a:pPr algn="just"/>
            <a:r>
              <a:rPr lang="en-ID" sz="2400" dirty="0" err="1"/>
              <a:t>Sikap</a:t>
            </a:r>
            <a:r>
              <a:rPr lang="en-ID" sz="2400" dirty="0"/>
              <a:t> dan </a:t>
            </a:r>
            <a:r>
              <a:rPr lang="en-ID" sz="2400" dirty="0" err="1"/>
              <a:t>perilaku</a:t>
            </a:r>
            <a:r>
              <a:rPr lang="en-ID" sz="2400" dirty="0"/>
              <a:t> </a:t>
            </a:r>
            <a:r>
              <a:rPr lang="en-ID" sz="2400" dirty="0" err="1"/>
              <a:t>konsumen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dipaksa</a:t>
            </a:r>
            <a:endParaRPr lang="en-ID" sz="2400" dirty="0"/>
          </a:p>
          <a:p>
            <a:pPr algn="just"/>
            <a:r>
              <a:rPr lang="en-ID" sz="2400" dirty="0"/>
              <a:t>Perusahaan yang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memahami</a:t>
            </a:r>
            <a:r>
              <a:rPr lang="en-ID" sz="2400" dirty="0"/>
              <a:t> </a:t>
            </a:r>
            <a:r>
              <a:rPr lang="en-ID" sz="2400" dirty="0" err="1"/>
              <a:t>selera</a:t>
            </a:r>
            <a:r>
              <a:rPr lang="en-ID" sz="2400" dirty="0"/>
              <a:t> </a:t>
            </a:r>
            <a:r>
              <a:rPr lang="en-ID" sz="2400" dirty="0" err="1"/>
              <a:t>konsumen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maka</a:t>
            </a:r>
            <a:r>
              <a:rPr lang="en-ID" sz="2400" dirty="0"/>
              <a:t> </a:t>
            </a:r>
            <a:r>
              <a:rPr lang="en-ID" sz="2400" dirty="0" err="1"/>
              <a:t>merekalah</a:t>
            </a:r>
            <a:r>
              <a:rPr lang="en-ID" sz="2400" dirty="0"/>
              <a:t> </a:t>
            </a:r>
            <a:r>
              <a:rPr lang="en-ID" sz="2400" dirty="0" err="1"/>
              <a:t>pemenang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pasar global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274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Utility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tingkat</a:t>
            </a:r>
            <a:r>
              <a:rPr lang="en-US" sz="4400" dirty="0"/>
              <a:t> </a:t>
            </a:r>
            <a:r>
              <a:rPr lang="en-US" sz="4400" dirty="0" err="1"/>
              <a:t>kepuasan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Individu</a:t>
            </a:r>
            <a:endParaRPr lang="en-US" sz="2400" dirty="0"/>
          </a:p>
          <a:p>
            <a:pPr algn="just"/>
            <a:r>
              <a:rPr lang="en-US" sz="2400" dirty="0" err="1"/>
              <a:t>Komunitas</a:t>
            </a:r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mengkonsumsi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endParaRPr lang="en-US" sz="2400" dirty="0"/>
          </a:p>
          <a:p>
            <a:pPr algn="just"/>
            <a:r>
              <a:rPr lang="en-US" sz="2400" dirty="0" err="1"/>
              <a:t>Instrumen</a:t>
            </a:r>
            <a:r>
              <a:rPr lang="en-US" sz="2400" dirty="0"/>
              <a:t> </a:t>
            </a:r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: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, </a:t>
            </a:r>
            <a:r>
              <a:rPr lang="en-US" sz="2400" dirty="0" err="1"/>
              <a:t>harga</a:t>
            </a:r>
            <a:r>
              <a:rPr lang="en-US" sz="2400" dirty="0"/>
              <a:t>, </a:t>
            </a:r>
            <a:r>
              <a:rPr lang="en-US" sz="2400" dirty="0" err="1"/>
              <a:t>pelayanan</a:t>
            </a:r>
            <a:r>
              <a:rPr lang="en-US" sz="2400" dirty="0"/>
              <a:t>, </a:t>
            </a:r>
            <a:r>
              <a:rPr lang="en-US" sz="2400" dirty="0" err="1"/>
              <a:t>akses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dan </a:t>
            </a:r>
            <a:r>
              <a:rPr lang="en-US" sz="2400" dirty="0" err="1"/>
              <a:t>mekanisme</a:t>
            </a:r>
            <a:r>
              <a:rPr lang="en-US" sz="2400" dirty="0"/>
              <a:t> </a:t>
            </a:r>
            <a:r>
              <a:rPr lang="en-US" sz="2400" dirty="0" err="1"/>
              <a:t>transaksi</a:t>
            </a:r>
            <a:endParaRPr lang="en-US" sz="2400" dirty="0"/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dan </a:t>
            </a:r>
            <a:r>
              <a:rPr lang="en-US" sz="2400" dirty="0" err="1"/>
              <a:t>komunitas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kesamaan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endParaRPr lang="en-US" sz="2400" dirty="0"/>
          </a:p>
          <a:p>
            <a:pPr algn="just"/>
            <a:r>
              <a:rPr lang="en-US" sz="2400" dirty="0"/>
              <a:t>Tingkat utility </a:t>
            </a:r>
            <a:r>
              <a:rPr lang="en-US" sz="2400" dirty="0" err="1"/>
              <a:t>menjadi</a:t>
            </a:r>
            <a:r>
              <a:rPr lang="en-US" sz="2400" dirty="0"/>
              <a:t> barometer </a:t>
            </a:r>
            <a:r>
              <a:rPr lang="en-US" sz="2400" dirty="0" err="1"/>
              <a:t>sukses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8898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Kearifan</a:t>
            </a:r>
            <a:r>
              <a:rPr lang="en-US" sz="4400" dirty="0"/>
              <a:t> </a:t>
            </a:r>
            <a:r>
              <a:rPr lang="en-US" sz="4400" dirty="0" err="1"/>
              <a:t>lokal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Home </a:t>
            </a:r>
            <a:r>
              <a:rPr lang="en-US" sz="2400" dirty="0" err="1"/>
              <a:t>Industri</a:t>
            </a:r>
            <a:endParaRPr lang="en-US" sz="2400" dirty="0"/>
          </a:p>
          <a:p>
            <a:pPr algn="just"/>
            <a:r>
              <a:rPr lang="en-US" sz="2400" dirty="0"/>
              <a:t>Etika dan Norma</a:t>
            </a:r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</a:t>
            </a:r>
            <a:r>
              <a:rPr lang="en-US" sz="2400" dirty="0" err="1"/>
              <a:t>terbentuk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etika</a:t>
            </a:r>
            <a:r>
              <a:rPr lang="en-US" sz="2400" dirty="0"/>
              <a:t> dan </a:t>
            </a:r>
            <a:r>
              <a:rPr lang="en-US" sz="2400" dirty="0" err="1"/>
              <a:t>norma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turun</a:t>
            </a:r>
            <a:r>
              <a:rPr lang="en-US" sz="2400" dirty="0"/>
              <a:t> </a:t>
            </a:r>
            <a:r>
              <a:rPr lang="en-US" sz="2400" dirty="0" err="1"/>
              <a:t>temurun</a:t>
            </a:r>
            <a:endParaRPr lang="en-US" sz="2400" dirty="0"/>
          </a:p>
          <a:p>
            <a:pPr algn="just"/>
            <a:r>
              <a:rPr lang="en-US" sz="2400" dirty="0"/>
              <a:t>Home </a:t>
            </a:r>
            <a:r>
              <a:rPr lang="en-US" sz="2400" dirty="0" err="1"/>
              <a:t>industri</a:t>
            </a:r>
            <a:r>
              <a:rPr lang="en-US" sz="2400" dirty="0"/>
              <a:t> </a:t>
            </a:r>
            <a:r>
              <a:rPr lang="en-US" sz="2400" dirty="0" err="1"/>
              <a:t>dibangun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selera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endParaRPr lang="en-US" sz="2400" dirty="0"/>
          </a:p>
          <a:p>
            <a:pPr algn="just"/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dilanggar</a:t>
            </a:r>
            <a:r>
              <a:rPr lang="en-US" sz="2400" dirty="0"/>
              <a:t> oleh </a:t>
            </a:r>
            <a:r>
              <a:rPr lang="en-US" sz="2400" dirty="0" err="1"/>
              <a:t>perusahaan</a:t>
            </a:r>
            <a:endParaRPr lang="en-US" sz="2400" dirty="0"/>
          </a:p>
          <a:p>
            <a:pPr algn="just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oleh </a:t>
            </a:r>
            <a:r>
              <a:rPr lang="en-US" sz="2400" dirty="0" err="1"/>
              <a:t>kearifan</a:t>
            </a:r>
            <a:r>
              <a:rPr lang="en-US" sz="2400" dirty="0"/>
              <a:t> </a:t>
            </a:r>
            <a:r>
              <a:rPr lang="en-US" sz="2400" dirty="0" err="1"/>
              <a:t>lokal</a:t>
            </a:r>
            <a:r>
              <a:rPr lang="en-US" sz="2400" dirty="0"/>
              <a:t> dan </a:t>
            </a:r>
            <a:r>
              <a:rPr lang="en-US" sz="2400" dirty="0" err="1"/>
              <a:t>adat</a:t>
            </a:r>
            <a:r>
              <a:rPr lang="en-US" sz="2400" dirty="0"/>
              <a:t> </a:t>
            </a:r>
            <a:r>
              <a:rPr lang="en-US" sz="2400" dirty="0" err="1"/>
              <a:t>istiadat</a:t>
            </a:r>
            <a:r>
              <a:rPr lang="en-US" sz="2400" dirty="0"/>
              <a:t> </a:t>
            </a:r>
            <a:r>
              <a:rPr lang="en-US" sz="2400" dirty="0" err="1"/>
              <a:t>setempat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809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branding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Atribut</a:t>
            </a:r>
            <a:endParaRPr lang="en-US" sz="2400" dirty="0"/>
          </a:p>
          <a:p>
            <a:pPr algn="just"/>
            <a:r>
              <a:rPr lang="en-US" sz="2400" dirty="0"/>
              <a:t>Value</a:t>
            </a:r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branding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persepsi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 err="1"/>
              <a:t>Atribut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tersendiri</a:t>
            </a:r>
            <a:r>
              <a:rPr lang="en-US" sz="2400" dirty="0"/>
              <a:t> oleh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/>
              <a:t>Value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domain </a:t>
            </a:r>
            <a:r>
              <a:rPr lang="en-US" sz="2400" dirty="0" err="1"/>
              <a:t>konsumen</a:t>
            </a:r>
            <a:r>
              <a:rPr lang="en-US" sz="2400" dirty="0"/>
              <a:t> yang loyal dan </a:t>
            </a:r>
            <a:r>
              <a:rPr lang="en-US" sz="2400" dirty="0" err="1"/>
              <a:t>fanatik</a:t>
            </a:r>
            <a:endParaRPr lang="en-US" sz="2400" dirty="0"/>
          </a:p>
          <a:p>
            <a:pPr algn="just"/>
            <a:r>
              <a:rPr lang="en-US" sz="2400" dirty="0"/>
              <a:t>Branding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akumulasi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value yang </a:t>
            </a:r>
            <a:r>
              <a:rPr lang="en-US" sz="2400" dirty="0" err="1"/>
              <a:t>lekat</a:t>
            </a:r>
            <a:r>
              <a:rPr lang="en-US" sz="2400" dirty="0"/>
              <a:t> pada </a:t>
            </a:r>
            <a:r>
              <a:rPr lang="en-US" sz="2400" dirty="0" err="1"/>
              <a:t>konsumen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2270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Etika </a:t>
            </a:r>
            <a:r>
              <a:rPr lang="en-US" sz="4400" dirty="0" err="1"/>
              <a:t>bisnis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Relegius</a:t>
            </a:r>
            <a:endParaRPr lang="en-US" sz="2400" dirty="0"/>
          </a:p>
          <a:p>
            <a:pPr algn="just"/>
            <a:r>
              <a:rPr lang="en-US" sz="2400" dirty="0"/>
              <a:t>Etika</a:t>
            </a:r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Ajaran</a:t>
            </a:r>
            <a:r>
              <a:rPr lang="en-US" sz="2400" dirty="0"/>
              <a:t> agama </a:t>
            </a:r>
            <a:r>
              <a:rPr lang="en-US" sz="2400" dirty="0" err="1"/>
              <a:t>merupakan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etika</a:t>
            </a:r>
            <a:endParaRPr lang="en-US" sz="2400" dirty="0"/>
          </a:p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relegius</a:t>
            </a:r>
            <a:r>
              <a:rPr lang="en-US" sz="2400" dirty="0"/>
              <a:t>, </a:t>
            </a:r>
            <a:r>
              <a:rPr lang="en-US" sz="2400" dirty="0" err="1"/>
              <a:t>etika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melanggar</a:t>
            </a:r>
            <a:r>
              <a:rPr lang="en-US" sz="2400" dirty="0"/>
              <a:t> </a:t>
            </a:r>
            <a:r>
              <a:rPr lang="en-US" sz="2400" dirty="0" err="1"/>
              <a:t>ajaran</a:t>
            </a:r>
            <a:r>
              <a:rPr lang="en-US" sz="2400" dirty="0"/>
              <a:t> agama</a:t>
            </a:r>
          </a:p>
          <a:p>
            <a:pPr algn="just"/>
            <a:r>
              <a:rPr lang="en-US" sz="2400" dirty="0"/>
              <a:t>Etika agama </a:t>
            </a:r>
            <a:r>
              <a:rPr lang="en-US" sz="2400" dirty="0" err="1"/>
              <a:t>berbanding</a:t>
            </a:r>
            <a:r>
              <a:rPr lang="en-US" sz="2400" dirty="0"/>
              <a:t> </a:t>
            </a:r>
            <a:r>
              <a:rPr lang="en-US" sz="2400" dirty="0" err="1"/>
              <a:t>lurus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endParaRPr lang="en-US" sz="2400" dirty="0"/>
          </a:p>
          <a:p>
            <a:pPr algn="just"/>
            <a:r>
              <a:rPr lang="en-US" sz="2400" dirty="0"/>
              <a:t>Etika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berpedoman</a:t>
            </a:r>
            <a:r>
              <a:rPr lang="en-US" sz="2400" dirty="0"/>
              <a:t> pada </a:t>
            </a:r>
            <a:r>
              <a:rPr lang="en-US" sz="2400" dirty="0" err="1"/>
              <a:t>ajaran</a:t>
            </a:r>
            <a:r>
              <a:rPr lang="en-US" sz="2400" dirty="0"/>
              <a:t> agama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r>
              <a:rPr lang="en-US" sz="2400" dirty="0"/>
              <a:t> yang loyal</a:t>
            </a:r>
          </a:p>
        </p:txBody>
      </p:sp>
    </p:spTree>
    <p:extLst>
      <p:ext uri="{BB962C8B-B14F-4D97-AF65-F5344CB8AC3E}">
        <p14:creationId xmlns:p14="http://schemas.microsoft.com/office/powerpoint/2010/main" val="184940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Daya </a:t>
            </a:r>
            <a:r>
              <a:rPr lang="en-US" sz="4400" dirty="0" err="1"/>
              <a:t>beli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UMR</a:t>
            </a:r>
          </a:p>
          <a:p>
            <a:pPr algn="just"/>
            <a:r>
              <a:rPr lang="en-US" sz="2400" dirty="0"/>
              <a:t>Pendidikan</a:t>
            </a:r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Tingkat Pendidikan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endParaRPr lang="en-US" sz="2400" dirty="0"/>
          </a:p>
          <a:p>
            <a:pPr algn="just"/>
            <a:r>
              <a:rPr lang="en-US" sz="2400" i="1" dirty="0"/>
              <a:t>Style of Life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gaya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konsumen</a:t>
            </a:r>
            <a:endParaRPr lang="en-US" sz="2400" dirty="0"/>
          </a:p>
          <a:p>
            <a:pPr algn="just"/>
            <a:r>
              <a:rPr lang="en-US" sz="2400" dirty="0" err="1"/>
              <a:t>Besaran</a:t>
            </a:r>
            <a:r>
              <a:rPr lang="en-US" sz="2400" dirty="0"/>
              <a:t> UMR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mayoritas</a:t>
            </a:r>
            <a:r>
              <a:rPr lang="en-US" sz="2400" dirty="0"/>
              <a:t>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pendapatan</a:t>
            </a:r>
            <a:endParaRPr lang="en-US" sz="2400" dirty="0"/>
          </a:p>
          <a:p>
            <a:pPr algn="just"/>
            <a:r>
              <a:rPr lang="en-US" sz="2400" dirty="0"/>
              <a:t>UMR </a:t>
            </a:r>
            <a:r>
              <a:rPr lang="en-US" sz="2400" dirty="0" err="1"/>
              <a:t>menjadi</a:t>
            </a:r>
            <a:r>
              <a:rPr lang="en-US" sz="2400" dirty="0"/>
              <a:t> barometer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kesejahteraan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dan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beli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332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A7C32AE-3C4E-E5E2-70C5-61723C18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30510"/>
            <a:ext cx="11029616" cy="8035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/>
              <a:t>regulasi</a:t>
            </a:r>
            <a:endParaRPr lang="en-ID" sz="4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C902A5-D2FC-C599-AD71-255597AAF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228" y="2030137"/>
            <a:ext cx="5567355" cy="46391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Fiskal</a:t>
            </a:r>
            <a:endParaRPr lang="en-US" sz="2400" dirty="0"/>
          </a:p>
          <a:p>
            <a:pPr algn="just"/>
            <a:r>
              <a:rPr lang="en-US" sz="2400" dirty="0" err="1"/>
              <a:t>Moneter</a:t>
            </a: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DE832DE-8F6F-056C-47C5-3D462E33B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2030137"/>
            <a:ext cx="5567355" cy="46391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fiskal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pajak</a:t>
            </a:r>
            <a:r>
              <a:rPr lang="en-US" sz="2400" dirty="0"/>
              <a:t>, </a:t>
            </a:r>
            <a:r>
              <a:rPr lang="en-US" sz="2400" dirty="0" err="1"/>
              <a:t>retribusi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endParaRPr lang="en-US" sz="2400" dirty="0"/>
          </a:p>
          <a:p>
            <a:pPr algn="just"/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bunga</a:t>
            </a:r>
            <a:r>
              <a:rPr lang="en-US" sz="2400" dirty="0"/>
              <a:t> bank, SBI dan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 </a:t>
            </a:r>
            <a:r>
              <a:rPr lang="en-US" sz="2400" dirty="0" err="1"/>
              <a:t>mekanisme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endParaRPr lang="en-US" sz="2400" dirty="0"/>
          </a:p>
          <a:p>
            <a:pPr algn="just"/>
            <a:r>
              <a:rPr lang="en-US" sz="2400" dirty="0" err="1"/>
              <a:t>Regulasi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fiscal dan </a:t>
            </a:r>
            <a:r>
              <a:rPr lang="en-US" sz="2400" dirty="0" err="1"/>
              <a:t>moneter</a:t>
            </a:r>
            <a:r>
              <a:rPr lang="en-US" sz="2400" dirty="0"/>
              <a:t> sangat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iklim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endParaRPr lang="en-US" sz="2400" dirty="0"/>
          </a:p>
          <a:p>
            <a:pPr algn="just"/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 dan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sangat </a:t>
            </a:r>
            <a:r>
              <a:rPr lang="en-US" sz="2400" dirty="0" err="1"/>
              <a:t>berpengaruh</a:t>
            </a:r>
            <a:r>
              <a:rPr lang="en-US" sz="2400" dirty="0"/>
              <a:t> pada </a:t>
            </a:r>
            <a:r>
              <a:rPr lang="en-US" sz="2400" dirty="0" err="1"/>
              <a:t>pemerataan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573430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69</TotalTime>
  <Words>731</Words>
  <Application>Microsoft Office PowerPoint</Application>
  <PresentationFormat>Widescreen</PresentationFormat>
  <Paragraphs>133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Gill Sans MT</vt:lpstr>
      <vt:lpstr>Wingdings 2</vt:lpstr>
      <vt:lpstr>Dividend</vt:lpstr>
      <vt:lpstr>Perilaku konsumen dr. Abdullah fathoni, s.e., m.m</vt:lpstr>
      <vt:lpstr>Gambaran umum</vt:lpstr>
      <vt:lpstr>Kerangka berfikir</vt:lpstr>
      <vt:lpstr>Utility atau tingkat kepuasan</vt:lpstr>
      <vt:lpstr>Kearifan lokal</vt:lpstr>
      <vt:lpstr>branding</vt:lpstr>
      <vt:lpstr>Etika bisnis</vt:lpstr>
      <vt:lpstr>Daya beli masyarakat</vt:lpstr>
      <vt:lpstr>regulasi</vt:lpstr>
      <vt:lpstr>Institusi pemerintah</vt:lpstr>
      <vt:lpstr>Pendidikan dan skill</vt:lpstr>
      <vt:lpstr>Service excellent</vt:lpstr>
      <vt:lpstr>Barang subsitusi</vt:lpstr>
      <vt:lpstr>Persepsi konsumen</vt:lpstr>
      <vt:lpstr>riset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Perilaku konsumen dr. Abdullah fathoni, s.e., m.m</dc:title>
  <dc:creator>Personalia</dc:creator>
  <cp:lastModifiedBy>Personalia</cp:lastModifiedBy>
  <cp:revision>37</cp:revision>
  <dcterms:created xsi:type="dcterms:W3CDTF">2023-06-26T08:14:46Z</dcterms:created>
  <dcterms:modified xsi:type="dcterms:W3CDTF">2023-06-27T01:54:40Z</dcterms:modified>
</cp:coreProperties>
</file>