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5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8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6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3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7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6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4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2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8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562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20785"/>
            <a:ext cx="11029616" cy="1157681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Pancasila</a:t>
            </a:r>
            <a:br>
              <a:rPr lang="en-US" sz="3200" dirty="0"/>
            </a:br>
            <a:r>
              <a:rPr lang="en-US" sz="3200" dirty="0"/>
              <a:t>dr. Abdullah </a:t>
            </a:r>
            <a:r>
              <a:rPr lang="en-US" sz="3200" dirty="0" err="1"/>
              <a:t>fathoni</a:t>
            </a:r>
            <a:r>
              <a:rPr lang="en-US" sz="3200" dirty="0"/>
              <a:t>, </a:t>
            </a:r>
            <a:r>
              <a:rPr lang="en-US" sz="3200" dirty="0" err="1"/>
              <a:t>s.e.</a:t>
            </a:r>
            <a:r>
              <a:rPr lang="en-US" sz="3200" dirty="0"/>
              <a:t>, </a:t>
            </a:r>
            <a:r>
              <a:rPr lang="en-US" sz="3200" dirty="0" err="1"/>
              <a:t>m.m</a:t>
            </a:r>
            <a:endParaRPr lang="en-ID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7" y="1837190"/>
            <a:ext cx="11299969" cy="50208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Referensi</a:t>
            </a:r>
            <a:endParaRPr lang="en-US" sz="2400" dirty="0"/>
          </a:p>
          <a:p>
            <a:pPr algn="just"/>
            <a:r>
              <a:rPr lang="en-US" sz="2400" dirty="0"/>
              <a:t>Cindy Adams</a:t>
            </a:r>
          </a:p>
          <a:p>
            <a:pPr marL="324000" lvl="1" indent="0" algn="just">
              <a:buNone/>
            </a:pPr>
            <a:r>
              <a:rPr lang="en-US" sz="2000" dirty="0"/>
              <a:t>“Bung </a:t>
            </a:r>
            <a:r>
              <a:rPr lang="en-US" sz="2000" dirty="0" err="1"/>
              <a:t>Karno</a:t>
            </a:r>
            <a:r>
              <a:rPr lang="en-US" sz="2000" dirty="0"/>
              <a:t> </a:t>
            </a:r>
            <a:r>
              <a:rPr lang="en-US" sz="2000" dirty="0" err="1"/>
              <a:t>Penyambung</a:t>
            </a:r>
            <a:r>
              <a:rPr lang="en-US" sz="2000" dirty="0"/>
              <a:t> </a:t>
            </a:r>
            <a:r>
              <a:rPr lang="en-US" sz="2000" dirty="0" err="1"/>
              <a:t>Lidah</a:t>
            </a:r>
            <a:r>
              <a:rPr lang="en-US" sz="2000" dirty="0"/>
              <a:t> Rakyat Indonesia”</a:t>
            </a:r>
          </a:p>
          <a:p>
            <a:pPr marL="324000" lvl="1" indent="0" algn="just">
              <a:buNone/>
            </a:pPr>
            <a:r>
              <a:rPr lang="en-US" sz="2000" dirty="0" err="1"/>
              <a:t>Penerbit</a:t>
            </a:r>
            <a:r>
              <a:rPr lang="en-US" sz="2000" dirty="0"/>
              <a:t> : Media </a:t>
            </a:r>
            <a:r>
              <a:rPr lang="en-US" sz="2000" dirty="0" err="1"/>
              <a:t>Pressindo</a:t>
            </a:r>
            <a:r>
              <a:rPr lang="en-US" sz="2000" dirty="0"/>
              <a:t>, Jakarta – 2011</a:t>
            </a:r>
          </a:p>
          <a:p>
            <a:pPr algn="just"/>
            <a:r>
              <a:rPr lang="en-US" sz="2400" dirty="0"/>
              <a:t>Bernard H.M. </a:t>
            </a:r>
            <a:r>
              <a:rPr lang="en-US" sz="2400" dirty="0" err="1"/>
              <a:t>Vlekke</a:t>
            </a:r>
            <a:endParaRPr lang="en-US" sz="2400" dirty="0"/>
          </a:p>
          <a:p>
            <a:pPr marL="324000" lvl="1" indent="0" algn="just">
              <a:buNone/>
            </a:pPr>
            <a:r>
              <a:rPr lang="en-US" sz="2000" dirty="0"/>
              <a:t>“Nusantara – Sejarah Indonesia”</a:t>
            </a:r>
          </a:p>
          <a:p>
            <a:pPr marL="324000" lvl="1" indent="0" algn="just">
              <a:buNone/>
            </a:pPr>
            <a:r>
              <a:rPr lang="en-US" sz="2000" dirty="0" err="1"/>
              <a:t>Penerbit</a:t>
            </a:r>
            <a:r>
              <a:rPr lang="en-US" sz="2000" dirty="0"/>
              <a:t> : KPG (</a:t>
            </a:r>
            <a:r>
              <a:rPr lang="en-US" sz="2000" dirty="0" err="1"/>
              <a:t>Kepustakaan</a:t>
            </a:r>
            <a:r>
              <a:rPr lang="en-US" sz="2000" dirty="0"/>
              <a:t> </a:t>
            </a:r>
            <a:r>
              <a:rPr lang="en-US" sz="2000" dirty="0" err="1"/>
              <a:t>Populer</a:t>
            </a:r>
            <a:r>
              <a:rPr lang="en-US" sz="2000" dirty="0"/>
              <a:t> Gramedia), Jakarta – 2016</a:t>
            </a:r>
          </a:p>
          <a:p>
            <a:pPr algn="just"/>
            <a:r>
              <a:rPr lang="en-US" sz="2400" dirty="0"/>
              <a:t>Dr. Abdullah </a:t>
            </a:r>
            <a:r>
              <a:rPr lang="en-US" sz="2400" dirty="0" err="1"/>
              <a:t>Fathoni</a:t>
            </a:r>
            <a:r>
              <a:rPr lang="en-US" sz="2400" dirty="0"/>
              <a:t>, S.E., M.M</a:t>
            </a:r>
          </a:p>
          <a:p>
            <a:pPr marL="324000" lvl="1" indent="0" algn="just">
              <a:buNone/>
            </a:pPr>
            <a:r>
              <a:rPr lang="en-US" sz="2000" dirty="0"/>
              <a:t>“</a:t>
            </a:r>
            <a:r>
              <a:rPr lang="en-US" sz="2000" dirty="0" err="1"/>
              <a:t>Mewujudkan</a:t>
            </a:r>
            <a:r>
              <a:rPr lang="en-US" sz="2000" dirty="0"/>
              <a:t> </a:t>
            </a:r>
            <a:r>
              <a:rPr lang="en-US" sz="2000" dirty="0" err="1"/>
              <a:t>Kampus</a:t>
            </a:r>
            <a:r>
              <a:rPr lang="en-US" sz="2000" dirty="0"/>
              <a:t> UNKRIS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Benteng</a:t>
            </a:r>
            <a:r>
              <a:rPr lang="en-US" sz="2000" dirty="0"/>
              <a:t> Pancasila”</a:t>
            </a:r>
          </a:p>
          <a:p>
            <a:pPr marL="324000" lvl="1" indent="0" algn="just">
              <a:buNone/>
            </a:pPr>
            <a:r>
              <a:rPr lang="en-US" sz="2000" dirty="0" err="1"/>
              <a:t>Penerbit</a:t>
            </a:r>
            <a:r>
              <a:rPr lang="en-US" sz="2000" dirty="0"/>
              <a:t> : Yayasan Pendidikan Nur </a:t>
            </a:r>
            <a:r>
              <a:rPr lang="en-US" sz="2000" dirty="0" err="1"/>
              <a:t>Azza</a:t>
            </a:r>
            <a:r>
              <a:rPr lang="en-US" sz="2000" dirty="0"/>
              <a:t> Lestari, Jakarta – 2022</a:t>
            </a:r>
          </a:p>
        </p:txBody>
      </p:sp>
    </p:spTree>
    <p:extLst>
      <p:ext uri="{BB962C8B-B14F-4D97-AF65-F5344CB8AC3E}">
        <p14:creationId xmlns:p14="http://schemas.microsoft.com/office/powerpoint/2010/main" val="3300885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Sila </a:t>
            </a:r>
            <a:r>
              <a:rPr lang="en-US" sz="5400" dirty="0" err="1"/>
              <a:t>kelima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Keadilan</a:t>
            </a:r>
            <a:r>
              <a:rPr lang="en-US" sz="2400" dirty="0"/>
              <a:t> social</a:t>
            </a:r>
          </a:p>
          <a:p>
            <a:pPr algn="just"/>
            <a:r>
              <a:rPr lang="en-US" sz="2400" dirty="0"/>
              <a:t>Hak dan </a:t>
            </a:r>
            <a:r>
              <a:rPr lang="en-US" sz="2400" dirty="0" err="1"/>
              <a:t>kewajiban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kekeluargaan</a:t>
            </a:r>
            <a:r>
              <a:rPr lang="en-US" sz="2400" dirty="0"/>
              <a:t>,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gotong royong dan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dan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tercipta</a:t>
            </a:r>
            <a:r>
              <a:rPr lang="en-US" sz="2400" dirty="0"/>
              <a:t> rasa </a:t>
            </a:r>
            <a:r>
              <a:rPr lang="en-US" sz="2400" dirty="0" err="1"/>
              <a:t>keadilan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endParaRPr lang="en-US" sz="2400" dirty="0"/>
          </a:p>
          <a:p>
            <a:pPr algn="just"/>
            <a:r>
              <a:rPr lang="en-US" sz="2400" dirty="0" err="1"/>
              <a:t>Tercipta</a:t>
            </a:r>
            <a:r>
              <a:rPr lang="en-US" sz="2400" dirty="0"/>
              <a:t> rasa </a:t>
            </a:r>
            <a:r>
              <a:rPr lang="en-US" sz="2400" dirty="0" err="1"/>
              <a:t>senasib-sepenanggungan</a:t>
            </a:r>
            <a:r>
              <a:rPr lang="en-US" sz="2400" dirty="0"/>
              <a:t> dan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tolong</a:t>
            </a:r>
            <a:r>
              <a:rPr lang="en-US" sz="2400" dirty="0"/>
              <a:t> </a:t>
            </a:r>
            <a:r>
              <a:rPr lang="en-US" sz="2400" dirty="0" err="1"/>
              <a:t>menolong</a:t>
            </a:r>
            <a:endParaRPr lang="en-US" sz="2400" dirty="0"/>
          </a:p>
          <a:p>
            <a:pPr algn="just"/>
            <a:r>
              <a:rPr lang="en-US" sz="2400" dirty="0" err="1"/>
              <a:t>Kesadaran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makhluk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kelestarian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dan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keberlangsungan</a:t>
            </a:r>
            <a:r>
              <a:rPr lang="en-US" sz="2400" dirty="0"/>
              <a:t> </a:t>
            </a:r>
            <a:r>
              <a:rPr lang="en-US" sz="2400" dirty="0" err="1"/>
              <a:t>ekosistem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506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/>
              <a:t>Hambatan</a:t>
            </a:r>
            <a:r>
              <a:rPr lang="en-US" sz="5400" dirty="0"/>
              <a:t> dan </a:t>
            </a:r>
            <a:r>
              <a:rPr lang="en-US" sz="5400" dirty="0" err="1"/>
              <a:t>tantangan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Hambatan</a:t>
            </a:r>
            <a:endParaRPr lang="en-US" sz="2400" dirty="0"/>
          </a:p>
          <a:p>
            <a:pPr algn="just"/>
            <a:r>
              <a:rPr lang="en-US" sz="2400" dirty="0" err="1"/>
              <a:t>Tantangan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Hambatan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meratanya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meratanya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Pendidikan dan </a:t>
            </a:r>
            <a:r>
              <a:rPr lang="en-US" sz="2400" dirty="0" err="1"/>
              <a:t>kemakmuran</a:t>
            </a:r>
            <a:endParaRPr lang="en-US" sz="2400" dirty="0"/>
          </a:p>
          <a:p>
            <a:pPr algn="just"/>
            <a:r>
              <a:rPr lang="en-US" sz="2400" dirty="0" err="1"/>
              <a:t>Tantangan</a:t>
            </a:r>
            <a:r>
              <a:rPr lang="en-US" sz="2400" dirty="0"/>
              <a:t> yang </a:t>
            </a:r>
            <a:r>
              <a:rPr lang="en-US" sz="2400" dirty="0" err="1"/>
              <a:t>dimungkinkan</a:t>
            </a:r>
            <a:r>
              <a:rPr lang="en-US" sz="2400" dirty="0"/>
              <a:t> </a:t>
            </a:r>
            <a:r>
              <a:rPr lang="en-US" sz="2400" dirty="0" err="1"/>
              <a:t>timbul-tenggelam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faham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ekstrim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dan </a:t>
            </a:r>
            <a:r>
              <a:rPr lang="en-US" sz="2400" dirty="0" err="1"/>
              <a:t>ekstrim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raka</a:t>
            </a:r>
            <a:r>
              <a:rPr lang="en-US" sz="2400" dirty="0"/>
              <a:t> dan raki</a:t>
            </a:r>
          </a:p>
          <a:p>
            <a:pPr algn="just"/>
            <a:r>
              <a:rPr lang="en-US" sz="2400" dirty="0"/>
              <a:t>Tingkat </a:t>
            </a:r>
            <a:r>
              <a:rPr lang="en-US" sz="2400" dirty="0" err="1"/>
              <a:t>korupsi</a:t>
            </a:r>
            <a:r>
              <a:rPr lang="en-US" sz="2400" dirty="0"/>
              <a:t> para </a:t>
            </a:r>
            <a:r>
              <a:rPr lang="en-US" sz="2400" dirty="0" err="1"/>
              <a:t>pejabat</a:t>
            </a:r>
            <a:r>
              <a:rPr lang="en-US" sz="2400" dirty="0"/>
              <a:t> negara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menghambat</a:t>
            </a:r>
            <a:r>
              <a:rPr lang="en-US" sz="2400" dirty="0"/>
              <a:t> program </a:t>
            </a:r>
            <a:r>
              <a:rPr lang="en-US" sz="2400" dirty="0" err="1"/>
              <a:t>pembangunan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dicanangkan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4978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/>
              <a:t>Ideologi</a:t>
            </a:r>
            <a:r>
              <a:rPr lang="en-US" sz="5400" dirty="0"/>
              <a:t> </a:t>
            </a:r>
            <a:r>
              <a:rPr lang="en-US" sz="5400" dirty="0" err="1"/>
              <a:t>terbuka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Pemahaman</a:t>
            </a:r>
            <a:r>
              <a:rPr lang="en-US" sz="2400" dirty="0"/>
              <a:t> </a:t>
            </a:r>
            <a:r>
              <a:rPr lang="en-US" sz="2400" dirty="0" err="1"/>
              <a:t>dinamis</a:t>
            </a:r>
            <a:endParaRPr lang="en-US" sz="2400" dirty="0"/>
          </a:p>
          <a:p>
            <a:pPr algn="just"/>
            <a:r>
              <a:rPr lang="en-US" sz="2400" dirty="0" err="1"/>
              <a:t>Interaksi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dan </a:t>
            </a:r>
            <a:r>
              <a:rPr lang="en-US" sz="2400" dirty="0" err="1"/>
              <a:t>transportasi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negara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sempit</a:t>
            </a:r>
            <a:endParaRPr lang="en-US" sz="2400" dirty="0"/>
          </a:p>
          <a:p>
            <a:pPr algn="just"/>
            <a:r>
              <a:rPr lang="en-US" sz="2400" dirty="0"/>
              <a:t>Terbuka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berinteraksi</a:t>
            </a:r>
            <a:r>
              <a:rPr lang="en-US" sz="2400" dirty="0"/>
              <a:t> </a:t>
            </a:r>
            <a:r>
              <a:rPr lang="en-US" sz="2400" dirty="0" err="1"/>
              <a:t>ideologi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negara</a:t>
            </a:r>
          </a:p>
          <a:p>
            <a:pPr algn="just"/>
            <a:r>
              <a:rPr lang="en-US" sz="2400" dirty="0"/>
              <a:t>Pada batas </a:t>
            </a:r>
            <a:r>
              <a:rPr lang="en-US" sz="2400" dirty="0" err="1"/>
              <a:t>tertentu</a:t>
            </a:r>
            <a:r>
              <a:rPr lang="en-US" sz="2400" dirty="0"/>
              <a:t> masing-masing </a:t>
            </a:r>
            <a:r>
              <a:rPr lang="en-US" sz="2400" dirty="0" err="1"/>
              <a:t>warga</a:t>
            </a:r>
            <a:r>
              <a:rPr lang="en-US" sz="2400" dirty="0"/>
              <a:t> negara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ideologi</a:t>
            </a:r>
            <a:r>
              <a:rPr lang="en-US" sz="2400" dirty="0"/>
              <a:t> negara lain</a:t>
            </a:r>
          </a:p>
          <a:p>
            <a:pPr algn="just"/>
            <a:r>
              <a:rPr lang="en-US" sz="2400" dirty="0" err="1"/>
              <a:t>Pemahaman</a:t>
            </a:r>
            <a:r>
              <a:rPr lang="en-US" sz="2400" dirty="0"/>
              <a:t> </a:t>
            </a:r>
            <a:r>
              <a:rPr lang="en-US" sz="2400" dirty="0" err="1"/>
              <a:t>dinamis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ideologi</a:t>
            </a:r>
            <a:r>
              <a:rPr lang="en-US" sz="2400" dirty="0"/>
              <a:t> </a:t>
            </a:r>
            <a:r>
              <a:rPr lang="en-US" sz="2400" dirty="0" err="1"/>
              <a:t>membuka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luasnya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berfikir</a:t>
            </a:r>
            <a:r>
              <a:rPr lang="en-US" sz="2400" dirty="0"/>
              <a:t> dan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pandang</a:t>
            </a:r>
            <a:endParaRPr lang="en-US" sz="2400" dirty="0"/>
          </a:p>
          <a:p>
            <a:pPr algn="just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edukasi</a:t>
            </a:r>
            <a:r>
              <a:rPr lang="en-US" sz="2400" dirty="0"/>
              <a:t> </a:t>
            </a:r>
            <a:r>
              <a:rPr lang="en-US" sz="2400" dirty="0" err="1"/>
              <a:t>ideologi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1109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Pancasila dan agama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Pemahaman</a:t>
            </a:r>
            <a:endParaRPr lang="en-US" sz="2400" dirty="0"/>
          </a:p>
          <a:p>
            <a:pPr algn="just"/>
            <a:r>
              <a:rPr lang="en-US" sz="2400" dirty="0" err="1"/>
              <a:t>Pemikiran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Ajaran</a:t>
            </a:r>
            <a:r>
              <a:rPr lang="en-US" sz="2400" dirty="0"/>
              <a:t> agama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sumbangan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pada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negara</a:t>
            </a:r>
          </a:p>
          <a:p>
            <a:pPr algn="just"/>
            <a:r>
              <a:rPr lang="en-US" sz="2400" dirty="0"/>
              <a:t>Pola </a:t>
            </a:r>
            <a:r>
              <a:rPr lang="en-US" sz="2400" dirty="0" err="1"/>
              <a:t>pikir</a:t>
            </a:r>
            <a:r>
              <a:rPr lang="en-US" sz="2400" dirty="0"/>
              <a:t>,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tindak</a:t>
            </a:r>
            <a:r>
              <a:rPr lang="en-US" sz="2400" dirty="0"/>
              <a:t> dan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ucap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i="1" dirty="0"/>
              <a:t>local wisdom</a:t>
            </a:r>
          </a:p>
          <a:p>
            <a:pPr algn="just"/>
            <a:r>
              <a:rPr lang="en-US" sz="2400" dirty="0" err="1"/>
              <a:t>Pemahaman</a:t>
            </a:r>
            <a:r>
              <a:rPr lang="en-US" sz="2400" dirty="0"/>
              <a:t> dan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menerus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peradaban</a:t>
            </a:r>
            <a:r>
              <a:rPr lang="en-US" sz="2400" dirty="0"/>
              <a:t> dan </a:t>
            </a:r>
            <a:r>
              <a:rPr lang="en-US" sz="2400" dirty="0" err="1"/>
              <a:t>budaya</a:t>
            </a:r>
            <a:endParaRPr lang="en-US" sz="2400" dirty="0"/>
          </a:p>
          <a:p>
            <a:pPr algn="just"/>
            <a:r>
              <a:rPr lang="en-US" sz="2400" dirty="0"/>
              <a:t>Pancasila </a:t>
            </a:r>
            <a:r>
              <a:rPr lang="en-US" sz="2400" dirty="0" err="1"/>
              <a:t>lahir</a:t>
            </a:r>
            <a:r>
              <a:rPr lang="en-US" sz="2400" dirty="0"/>
              <a:t> dan </a:t>
            </a:r>
            <a:r>
              <a:rPr lang="en-US" sz="2400" dirty="0" err="1"/>
              <a:t>digali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local wisdom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pancasila</a:t>
            </a:r>
            <a:r>
              <a:rPr lang="en-US" sz="2400" dirty="0"/>
              <a:t> dan agama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pertentangan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2834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/>
              <a:t>edukasi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Formal</a:t>
            </a:r>
          </a:p>
          <a:p>
            <a:pPr algn="just"/>
            <a:r>
              <a:rPr lang="en-US" sz="2400" dirty="0"/>
              <a:t>Non formal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Pendidikan </a:t>
            </a:r>
            <a:r>
              <a:rPr lang="en-US" sz="2400" dirty="0" err="1"/>
              <a:t>warga</a:t>
            </a:r>
            <a:r>
              <a:rPr lang="en-US" sz="2400" dirty="0"/>
              <a:t> negara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jenjang</a:t>
            </a:r>
            <a:r>
              <a:rPr lang="en-US" sz="2400" dirty="0"/>
              <a:t> formal dan non formal</a:t>
            </a:r>
          </a:p>
          <a:p>
            <a:pPr algn="just"/>
            <a:r>
              <a:rPr lang="en-US" sz="2400" dirty="0" err="1"/>
              <a:t>Kemajuan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negara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oleh proses </a:t>
            </a:r>
            <a:r>
              <a:rPr lang="en-US" sz="2400" dirty="0" err="1"/>
              <a:t>edukasi</a:t>
            </a:r>
            <a:endParaRPr lang="en-US" sz="2400" dirty="0"/>
          </a:p>
          <a:p>
            <a:pPr algn="just"/>
            <a:r>
              <a:rPr lang="en-US" sz="2400" dirty="0"/>
              <a:t>Tingkat Pendidikan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kemakmuran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endParaRPr lang="en-US" sz="2400" dirty="0"/>
          </a:p>
          <a:p>
            <a:pPr algn="just"/>
            <a:r>
              <a:rPr lang="en-US" sz="2400" dirty="0"/>
              <a:t>Masyarakat </a:t>
            </a:r>
            <a:r>
              <a:rPr lang="en-US" sz="2400" dirty="0" err="1"/>
              <a:t>berpendidikan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disentuh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kesadaran</a:t>
            </a:r>
            <a:r>
              <a:rPr lang="en-US" sz="2400" dirty="0"/>
              <a:t> </a:t>
            </a:r>
            <a:r>
              <a:rPr lang="en-US" sz="2400" dirty="0" err="1"/>
              <a:t>bela</a:t>
            </a:r>
            <a:r>
              <a:rPr lang="en-US" sz="2400" dirty="0"/>
              <a:t> negara</a:t>
            </a:r>
          </a:p>
        </p:txBody>
      </p:sp>
    </p:spTree>
    <p:extLst>
      <p:ext uri="{BB962C8B-B14F-4D97-AF65-F5344CB8AC3E}">
        <p14:creationId xmlns:p14="http://schemas.microsoft.com/office/powerpoint/2010/main" val="2757004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/>
              <a:t>institusi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Politik</a:t>
            </a:r>
            <a:endParaRPr lang="en-US" sz="2400" dirty="0"/>
          </a:p>
          <a:p>
            <a:pPr algn="just"/>
            <a:r>
              <a:rPr lang="en-US" sz="2400" dirty="0"/>
              <a:t>Ekonomi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kemajuan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negara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oleh </a:t>
            </a:r>
            <a:r>
              <a:rPr lang="en-US" sz="2400" dirty="0" err="1"/>
              <a:t>peran</a:t>
            </a:r>
            <a:r>
              <a:rPr lang="en-US" sz="2400" dirty="0"/>
              <a:t> dan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dan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endParaRPr lang="en-US" sz="2400" dirty="0"/>
          </a:p>
          <a:p>
            <a:pPr algn="just"/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regulasi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berbangsa</a:t>
            </a:r>
            <a:r>
              <a:rPr lang="en-US" sz="2400" dirty="0"/>
              <a:t> dan </a:t>
            </a:r>
            <a:r>
              <a:rPr lang="en-US" sz="2400" dirty="0" err="1"/>
              <a:t>bernegara</a:t>
            </a:r>
            <a:r>
              <a:rPr lang="en-US" sz="2400" dirty="0"/>
              <a:t> yang </a:t>
            </a:r>
            <a:r>
              <a:rPr lang="en-US" sz="2400" dirty="0" err="1"/>
              <a:t>berakhir</a:t>
            </a:r>
            <a:r>
              <a:rPr lang="en-US" sz="2400" dirty="0"/>
              <a:t> pada </a:t>
            </a:r>
            <a:r>
              <a:rPr lang="en-US" sz="2400" dirty="0" err="1"/>
              <a:t>terpilihnya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negara di </a:t>
            </a:r>
            <a:r>
              <a:rPr lang="en-US" sz="2400" dirty="0" err="1"/>
              <a:t>pusat</a:t>
            </a:r>
            <a:r>
              <a:rPr lang="en-US" sz="2400" dirty="0"/>
              <a:t> dan </a:t>
            </a:r>
            <a:r>
              <a:rPr lang="en-US" sz="2400" dirty="0" err="1"/>
              <a:t>daerah</a:t>
            </a:r>
            <a:endParaRPr lang="en-US" sz="2400" dirty="0"/>
          </a:p>
          <a:p>
            <a:pPr algn="just"/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tata Kelola </a:t>
            </a:r>
            <a:r>
              <a:rPr lang="en-US" sz="2400" dirty="0" err="1"/>
              <a:t>kebijakan</a:t>
            </a:r>
            <a:r>
              <a:rPr lang="en-US" sz="2400" dirty="0"/>
              <a:t> fiscal dan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moneter</a:t>
            </a:r>
            <a:r>
              <a:rPr lang="en-US" sz="2400" dirty="0"/>
              <a:t> yang </a:t>
            </a:r>
            <a:r>
              <a:rPr lang="en-US" sz="2400" dirty="0" err="1"/>
              <a:t>bersentuhan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kemakmuran</a:t>
            </a:r>
            <a:r>
              <a:rPr lang="en-US" sz="2400" dirty="0"/>
              <a:t> rakyat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menyeluruh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754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/>
              <a:t>Tinjauan</a:t>
            </a:r>
            <a:r>
              <a:rPr lang="en-US" sz="5400" dirty="0"/>
              <a:t> </a:t>
            </a:r>
            <a:r>
              <a:rPr lang="en-US" sz="5400" dirty="0" err="1"/>
              <a:t>historis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i="1" dirty="0"/>
              <a:t>Local Wisdom</a:t>
            </a:r>
          </a:p>
          <a:p>
            <a:pPr algn="just"/>
            <a:r>
              <a:rPr lang="en-US" sz="2400" dirty="0" err="1"/>
              <a:t>Budaya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Sejarah </a:t>
            </a:r>
            <a:r>
              <a:rPr lang="en-US" sz="2400" dirty="0" err="1"/>
              <a:t>membuktikan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Pancasila </a:t>
            </a:r>
            <a:r>
              <a:rPr lang="en-US" sz="2400" dirty="0" err="1"/>
              <a:t>digali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i="1" dirty="0"/>
              <a:t>local wisdom </a:t>
            </a:r>
            <a:r>
              <a:rPr lang="en-US" sz="2400" dirty="0" err="1"/>
              <a:t>bangsa</a:t>
            </a:r>
            <a:r>
              <a:rPr lang="en-US" sz="2400" dirty="0"/>
              <a:t> Indonesia dan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turun-temurun</a:t>
            </a:r>
            <a:r>
              <a:rPr lang="en-US" sz="2400" dirty="0"/>
              <a:t> </a:t>
            </a:r>
            <a:r>
              <a:rPr lang="en-US" sz="2400" dirty="0" err="1"/>
              <a:t>diwariskan</a:t>
            </a:r>
            <a:r>
              <a:rPr lang="en-US" sz="2400" dirty="0"/>
              <a:t> oleh </a:t>
            </a:r>
            <a:r>
              <a:rPr lang="en-US" sz="2400" dirty="0" err="1"/>
              <a:t>nenek</a:t>
            </a:r>
            <a:r>
              <a:rPr lang="en-US" sz="2400" dirty="0"/>
              <a:t> </a:t>
            </a:r>
            <a:r>
              <a:rPr lang="en-US" sz="2400" dirty="0" err="1"/>
              <a:t>moyang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Indonesia</a:t>
            </a:r>
          </a:p>
          <a:p>
            <a:pPr algn="just"/>
            <a:r>
              <a:rPr lang="en-US" sz="2400" dirty="0"/>
              <a:t>Pancasila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cermin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Indonesia </a:t>
            </a:r>
            <a:r>
              <a:rPr lang="en-US" sz="2400" dirty="0" err="1"/>
              <a:t>ribuan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yang </a:t>
            </a:r>
            <a:r>
              <a:rPr lang="en-US" sz="2400" dirty="0" err="1"/>
              <a:t>lalu</a:t>
            </a:r>
            <a:endParaRPr lang="en-US" sz="2400" dirty="0"/>
          </a:p>
          <a:p>
            <a:pPr algn="just"/>
            <a:r>
              <a:rPr lang="en-US" sz="2400" dirty="0" err="1"/>
              <a:t>Artinya</a:t>
            </a:r>
            <a:r>
              <a:rPr lang="en-US" sz="2400" dirty="0"/>
              <a:t> Pancasila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sintesa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dan </a:t>
            </a:r>
            <a:r>
              <a:rPr lang="en-US" sz="2400" dirty="0" err="1"/>
              <a:t>norma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Indonesia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geografi</a:t>
            </a:r>
            <a:r>
              <a:rPr lang="en-US" sz="2400" dirty="0"/>
              <a:t> dan </a:t>
            </a:r>
            <a:r>
              <a:rPr lang="en-US" sz="2400" dirty="0" err="1"/>
              <a:t>demografi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geostrategi</a:t>
            </a:r>
            <a:r>
              <a:rPr lang="en-US" sz="2400" dirty="0"/>
              <a:t> negara </a:t>
            </a:r>
            <a:r>
              <a:rPr lang="en-US" sz="2400" dirty="0" err="1"/>
              <a:t>kesatuan</a:t>
            </a:r>
            <a:r>
              <a:rPr lang="en-US" sz="2400" dirty="0"/>
              <a:t> republic </a:t>
            </a:r>
            <a:r>
              <a:rPr lang="en-US" sz="2400" dirty="0" err="1"/>
              <a:t>indonesia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28409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Peran dan </a:t>
            </a:r>
            <a:r>
              <a:rPr lang="en-US" sz="5400" dirty="0" err="1"/>
              <a:t>fungsi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i="1" dirty="0"/>
              <a:t>Way of Life</a:t>
            </a:r>
          </a:p>
          <a:p>
            <a:pPr algn="just"/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Pancasila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ideologi</a:t>
            </a:r>
            <a:r>
              <a:rPr lang="en-US" sz="2400" dirty="0"/>
              <a:t> negara </a:t>
            </a:r>
            <a:r>
              <a:rPr lang="en-US" sz="2400" dirty="0" err="1"/>
              <a:t>tercantum</a:t>
            </a:r>
            <a:r>
              <a:rPr lang="en-US" sz="2400" dirty="0"/>
              <a:t> pada </a:t>
            </a:r>
            <a:r>
              <a:rPr lang="en-US" sz="2400" dirty="0" err="1"/>
              <a:t>pembukaan</a:t>
            </a:r>
            <a:r>
              <a:rPr lang="en-US" sz="2400" dirty="0"/>
              <a:t> UUD 1945 Alinea </a:t>
            </a:r>
            <a:r>
              <a:rPr lang="en-US" sz="2400" dirty="0" err="1"/>
              <a:t>keempat</a:t>
            </a:r>
            <a:endParaRPr lang="en-US" sz="2400" dirty="0"/>
          </a:p>
          <a:p>
            <a:pPr algn="just"/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empiris</a:t>
            </a:r>
            <a:r>
              <a:rPr lang="en-US" sz="2400" dirty="0"/>
              <a:t> Pancasila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i="1" dirty="0"/>
              <a:t>way of life </a:t>
            </a:r>
            <a:r>
              <a:rPr lang="en-US" sz="2400" dirty="0"/>
              <a:t> yang </a:t>
            </a:r>
            <a:r>
              <a:rPr lang="en-US" sz="2400" dirty="0" err="1"/>
              <a:t>tercermin</a:t>
            </a:r>
            <a:r>
              <a:rPr lang="en-US" sz="2400" dirty="0"/>
              <a:t> pada </a:t>
            </a:r>
            <a:r>
              <a:rPr lang="en-US" sz="2400" dirty="0" err="1"/>
              <a:t>perilaku</a:t>
            </a:r>
            <a:r>
              <a:rPr lang="en-US" sz="2400" dirty="0"/>
              <a:t>, </a:t>
            </a:r>
            <a:r>
              <a:rPr lang="en-US" sz="2400" dirty="0" err="1"/>
              <a:t>ucapan</a:t>
            </a:r>
            <a:r>
              <a:rPr lang="en-US" sz="2400" dirty="0"/>
              <a:t>, </a:t>
            </a:r>
            <a:r>
              <a:rPr lang="en-US" sz="2400" dirty="0" err="1"/>
              <a:t>budi</a:t>
            </a:r>
            <a:r>
              <a:rPr lang="en-US" sz="2400" dirty="0"/>
              <a:t> </a:t>
            </a:r>
            <a:r>
              <a:rPr lang="en-US" sz="2400" dirty="0" err="1"/>
              <a:t>luhur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berfikir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endParaRPr lang="en-US" sz="2400" dirty="0"/>
          </a:p>
          <a:p>
            <a:pPr algn="just"/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berpedoman</a:t>
            </a:r>
            <a:r>
              <a:rPr lang="en-US" sz="2400" dirty="0"/>
              <a:t> pada Pancasila dan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butir-butir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silanya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88413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/>
              <a:t>Nasionalisme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Budi </a:t>
            </a:r>
            <a:r>
              <a:rPr lang="en-US" sz="2400" dirty="0" err="1"/>
              <a:t>luhur</a:t>
            </a:r>
            <a:endParaRPr lang="en-US" sz="2400" dirty="0"/>
          </a:p>
          <a:p>
            <a:pPr algn="just"/>
            <a:r>
              <a:rPr lang="en-US" sz="2400" dirty="0"/>
              <a:t>Patriot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etimologis</a:t>
            </a:r>
            <a:r>
              <a:rPr lang="en-US" sz="2400" dirty="0"/>
              <a:t> kata </a:t>
            </a:r>
            <a:r>
              <a:rPr lang="en-US" sz="2400" dirty="0" err="1"/>
              <a:t>nasionalisme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“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dilahirkan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yang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paham</a:t>
            </a:r>
            <a:r>
              <a:rPr lang="en-US" sz="2400" dirty="0"/>
              <a:t> </a:t>
            </a:r>
            <a:r>
              <a:rPr lang="en-US" sz="2400" dirty="0" err="1"/>
              <a:t>kesetiaan</a:t>
            </a:r>
            <a:r>
              <a:rPr lang="en-US" sz="2400" dirty="0"/>
              <a:t> pada </a:t>
            </a:r>
            <a:r>
              <a:rPr lang="en-US" sz="2400" dirty="0" err="1"/>
              <a:t>bangsa</a:t>
            </a:r>
            <a:r>
              <a:rPr lang="en-US" sz="2400" dirty="0"/>
              <a:t> dan negara”</a:t>
            </a:r>
          </a:p>
          <a:p>
            <a:pPr algn="just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nasionalisme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yang </a:t>
            </a:r>
            <a:r>
              <a:rPr lang="en-US" sz="2400" dirty="0" err="1"/>
              <a:t>unggul</a:t>
            </a:r>
            <a:r>
              <a:rPr lang="en-US" sz="2400" dirty="0"/>
              <a:t> dan </a:t>
            </a:r>
            <a:r>
              <a:rPr lang="en-US" sz="2400" dirty="0" err="1"/>
              <a:t>berbudi</a:t>
            </a:r>
            <a:r>
              <a:rPr lang="en-US" sz="2400" dirty="0"/>
              <a:t> </a:t>
            </a:r>
            <a:r>
              <a:rPr lang="en-US" sz="2400" dirty="0" err="1"/>
              <a:t>luhur</a:t>
            </a:r>
            <a:endParaRPr lang="en-US" sz="2400" dirty="0"/>
          </a:p>
          <a:p>
            <a:pPr algn="just"/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kasat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nasionalisme</a:t>
            </a:r>
            <a:r>
              <a:rPr lang="en-US" sz="2400" dirty="0"/>
              <a:t> </a:t>
            </a:r>
            <a:r>
              <a:rPr lang="en-US" sz="2400" dirty="0" err="1"/>
              <a:t>berwujud</a:t>
            </a:r>
            <a:r>
              <a:rPr lang="en-US" sz="2400" dirty="0"/>
              <a:t> pada </a:t>
            </a:r>
            <a:r>
              <a:rPr lang="en-US" sz="2400" dirty="0" err="1"/>
              <a:t>jiwa</a:t>
            </a:r>
            <a:r>
              <a:rPr lang="en-US" sz="2400" dirty="0"/>
              <a:t> patriot, </a:t>
            </a:r>
            <a:r>
              <a:rPr lang="en-US" sz="2400" dirty="0" err="1"/>
              <a:t>rela</a:t>
            </a:r>
            <a:r>
              <a:rPr lang="en-US" sz="2400" dirty="0"/>
              <a:t> </a:t>
            </a:r>
            <a:r>
              <a:rPr lang="en-US" sz="2400" dirty="0" err="1"/>
              <a:t>berkorban</a:t>
            </a:r>
            <a:r>
              <a:rPr lang="en-US" sz="2400" dirty="0"/>
              <a:t> dan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dan negara Indonesia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8603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/>
              <a:t>BhiNneka</a:t>
            </a:r>
            <a:r>
              <a:rPr lang="en-US" sz="5400" dirty="0"/>
              <a:t> </a:t>
            </a:r>
            <a:r>
              <a:rPr lang="en-US" sz="5400" dirty="0" err="1"/>
              <a:t>tunggal</a:t>
            </a:r>
            <a:r>
              <a:rPr lang="en-US" sz="5400" dirty="0"/>
              <a:t> </a:t>
            </a:r>
            <a:r>
              <a:rPr lang="en-US" sz="5400" dirty="0" err="1"/>
              <a:t>ika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Persatuan</a:t>
            </a:r>
            <a:endParaRPr lang="en-US" sz="2400" dirty="0"/>
          </a:p>
          <a:p>
            <a:pPr algn="just"/>
            <a:r>
              <a:rPr lang="en-US" sz="2400" dirty="0" err="1"/>
              <a:t>Kesatuan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Ada dua </a:t>
            </a:r>
            <a:r>
              <a:rPr lang="en-US" sz="2400" dirty="0" err="1"/>
              <a:t>peristiwa</a:t>
            </a:r>
            <a:r>
              <a:rPr lang="en-US" sz="2400" dirty="0"/>
              <a:t> yang </a:t>
            </a:r>
            <a:r>
              <a:rPr lang="en-US" sz="2400" dirty="0" err="1"/>
              <a:t>melahirkan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persatuan</a:t>
            </a:r>
            <a:r>
              <a:rPr lang="en-US" sz="2400" dirty="0"/>
              <a:t> dan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: pada </a:t>
            </a:r>
            <a:r>
              <a:rPr lang="en-US" sz="2400" dirty="0" err="1"/>
              <a:t>tanggal</a:t>
            </a:r>
            <a:r>
              <a:rPr lang="en-US" sz="2400" dirty="0"/>
              <a:t> 20 Mei 1908 </a:t>
            </a:r>
            <a:r>
              <a:rPr lang="en-US" sz="2400" dirty="0" err="1"/>
              <a:t>lahir</a:t>
            </a:r>
            <a:r>
              <a:rPr lang="en-US" sz="2400" dirty="0"/>
              <a:t> </a:t>
            </a:r>
            <a:r>
              <a:rPr lang="en-US" sz="2400" dirty="0" err="1"/>
              <a:t>perkumpulan</a:t>
            </a:r>
            <a:r>
              <a:rPr lang="en-US" sz="2400" dirty="0"/>
              <a:t> pemuda </a:t>
            </a:r>
            <a:r>
              <a:rPr lang="en-US" sz="2400" dirty="0" err="1"/>
              <a:t>terpelajar</a:t>
            </a:r>
            <a:r>
              <a:rPr lang="en-US" sz="2400" dirty="0"/>
              <a:t> “Budi Utomo” dan pada </a:t>
            </a:r>
            <a:r>
              <a:rPr lang="en-US" sz="2400" dirty="0" err="1"/>
              <a:t>tanggal</a:t>
            </a:r>
            <a:r>
              <a:rPr lang="en-US" sz="2400" dirty="0"/>
              <a:t> 28 </a:t>
            </a:r>
            <a:r>
              <a:rPr lang="en-US" sz="2400" dirty="0" err="1"/>
              <a:t>Oktober</a:t>
            </a:r>
            <a:r>
              <a:rPr lang="en-US" sz="2400" dirty="0"/>
              <a:t> 1928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ikrar</a:t>
            </a:r>
            <a:r>
              <a:rPr lang="en-US" sz="2400" dirty="0"/>
              <a:t> </a:t>
            </a:r>
            <a:r>
              <a:rPr lang="en-US" sz="2400" dirty="0" err="1"/>
              <a:t>sumpah</a:t>
            </a:r>
            <a:r>
              <a:rPr lang="en-US" sz="2400" dirty="0"/>
              <a:t> pemuda</a:t>
            </a:r>
          </a:p>
          <a:p>
            <a:pPr algn="just"/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Bhinneka</a:t>
            </a:r>
            <a:r>
              <a:rPr lang="en-US" sz="2400" dirty="0"/>
              <a:t> Tunggal </a:t>
            </a:r>
            <a:r>
              <a:rPr lang="en-US" sz="2400" dirty="0" err="1"/>
              <a:t>Ika</a:t>
            </a:r>
            <a:r>
              <a:rPr lang="en-US" sz="2400" dirty="0"/>
              <a:t> </a:t>
            </a:r>
            <a:r>
              <a:rPr lang="en-US" sz="2400" dirty="0" err="1"/>
              <a:t>melahirkan</a:t>
            </a:r>
            <a:r>
              <a:rPr lang="en-US" sz="2400" dirty="0"/>
              <a:t> </a:t>
            </a:r>
            <a:r>
              <a:rPr lang="en-US" sz="2400" dirty="0" err="1"/>
              <a:t>nasionalisme</a:t>
            </a:r>
            <a:endParaRPr lang="en-US" sz="2400" dirty="0"/>
          </a:p>
          <a:p>
            <a:pPr algn="just"/>
            <a:r>
              <a:rPr lang="en-US" sz="2400" dirty="0" err="1"/>
              <a:t>Berbeda-beda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 dan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adil</a:t>
            </a:r>
            <a:r>
              <a:rPr lang="en-US" sz="2400" dirty="0"/>
              <a:t> dan Makmur </a:t>
            </a:r>
            <a:r>
              <a:rPr lang="en-US" sz="2400" dirty="0" err="1"/>
              <a:t>berdasarkan</a:t>
            </a:r>
            <a:r>
              <a:rPr lang="en-US" sz="2400" dirty="0"/>
              <a:t> Pancasila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363677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Sila </a:t>
            </a:r>
            <a:r>
              <a:rPr lang="en-US" sz="5400" dirty="0" err="1"/>
              <a:t>pertama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Kepercayaan</a:t>
            </a:r>
            <a:endParaRPr lang="en-US" sz="2400" dirty="0"/>
          </a:p>
          <a:p>
            <a:pPr algn="just"/>
            <a:r>
              <a:rPr lang="en-US" sz="2400" dirty="0" err="1"/>
              <a:t>Toleransi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Kepercayaan</a:t>
            </a:r>
            <a:r>
              <a:rPr lang="en-US" sz="2400" dirty="0"/>
              <a:t> dan </a:t>
            </a:r>
            <a:r>
              <a:rPr lang="en-US" sz="2400" dirty="0" err="1"/>
              <a:t>keyakinan</a:t>
            </a:r>
            <a:r>
              <a:rPr lang="en-US" sz="2400" dirty="0"/>
              <a:t> pada </a:t>
            </a:r>
            <a:r>
              <a:rPr lang="en-US" sz="2400" dirty="0" err="1"/>
              <a:t>ketuhanan</a:t>
            </a:r>
            <a:r>
              <a:rPr lang="en-US" sz="2400" dirty="0"/>
              <a:t> yang </a:t>
            </a:r>
            <a:r>
              <a:rPr lang="en-US" sz="2400" dirty="0" err="1"/>
              <a:t>maha</a:t>
            </a:r>
            <a:r>
              <a:rPr lang="en-US" sz="2400" dirty="0"/>
              <a:t> </a:t>
            </a:r>
            <a:r>
              <a:rPr lang="en-US" sz="2400" dirty="0" err="1"/>
              <a:t>esa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keharusan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Indonesia</a:t>
            </a:r>
          </a:p>
          <a:p>
            <a:pPr algn="just"/>
            <a:r>
              <a:rPr lang="en-US" sz="2400" dirty="0" err="1"/>
              <a:t>Kepercayaan</a:t>
            </a:r>
            <a:r>
              <a:rPr lang="en-US" sz="2400" dirty="0"/>
              <a:t> dan </a:t>
            </a:r>
            <a:r>
              <a:rPr lang="en-US" sz="2400" dirty="0" err="1"/>
              <a:t>keyakinan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menghormati</a:t>
            </a:r>
            <a:endParaRPr lang="en-US" sz="2400" dirty="0"/>
          </a:p>
          <a:p>
            <a:pPr algn="just"/>
            <a:r>
              <a:rPr lang="en-US" sz="2400" dirty="0" err="1"/>
              <a:t>Toleransi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umat</a:t>
            </a:r>
            <a:r>
              <a:rPr lang="en-US" sz="2400" dirty="0"/>
              <a:t> </a:t>
            </a:r>
            <a:r>
              <a:rPr lang="en-US" sz="2400" dirty="0" err="1"/>
              <a:t>seagama</a:t>
            </a:r>
            <a:r>
              <a:rPr lang="en-US" sz="2400" dirty="0"/>
              <a:t>,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umat</a:t>
            </a:r>
            <a:r>
              <a:rPr lang="en-US" sz="2400" dirty="0"/>
              <a:t> </a:t>
            </a:r>
            <a:r>
              <a:rPr lang="en-US" sz="2400" dirty="0" err="1"/>
              <a:t>beragama</a:t>
            </a:r>
            <a:r>
              <a:rPr lang="en-US" sz="2400" dirty="0"/>
              <a:t> dan </a:t>
            </a:r>
            <a:r>
              <a:rPr lang="en-US" sz="2400" dirty="0" err="1"/>
              <a:t>toleransi</a:t>
            </a:r>
            <a:r>
              <a:rPr lang="en-US" sz="2400" dirty="0"/>
              <a:t> pada </a:t>
            </a:r>
            <a:r>
              <a:rPr lang="en-US" sz="2400" dirty="0" err="1"/>
              <a:t>pemerintah</a:t>
            </a:r>
            <a:endParaRPr lang="en-US" sz="2400" dirty="0"/>
          </a:p>
          <a:p>
            <a:pPr algn="just"/>
            <a:r>
              <a:rPr lang="en-US" sz="2400" dirty="0" err="1"/>
              <a:t>Beragam</a:t>
            </a:r>
            <a:r>
              <a:rPr lang="en-US" sz="2400" dirty="0"/>
              <a:t> agama dan </a:t>
            </a:r>
            <a:r>
              <a:rPr lang="en-US" sz="2400" dirty="0" err="1"/>
              <a:t>beragam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melengkapi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friksi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93623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Sila </a:t>
            </a:r>
            <a:r>
              <a:rPr lang="en-US" sz="5400" dirty="0" err="1"/>
              <a:t>kedua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Adil</a:t>
            </a:r>
          </a:p>
          <a:p>
            <a:pPr algn="just"/>
            <a:r>
              <a:rPr lang="en-US" sz="2400" dirty="0" err="1"/>
              <a:t>Beradab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Menjunjung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kemanusiaan</a:t>
            </a:r>
            <a:r>
              <a:rPr lang="en-US" sz="2400" dirty="0"/>
              <a:t>, </a:t>
            </a:r>
            <a:r>
              <a:rPr lang="en-US" sz="2400" dirty="0" err="1"/>
              <a:t>berbuat</a:t>
            </a:r>
            <a:r>
              <a:rPr lang="en-US" sz="2400" dirty="0"/>
              <a:t> </a:t>
            </a:r>
            <a:r>
              <a:rPr lang="en-US" sz="2400" dirty="0" err="1"/>
              <a:t>adil</a:t>
            </a:r>
            <a:r>
              <a:rPr lang="en-US" sz="2400" dirty="0"/>
              <a:t> dan </a:t>
            </a:r>
            <a:r>
              <a:rPr lang="en-US" sz="2400" dirty="0" err="1"/>
              <a:t>tepo-seliro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menghormati</a:t>
            </a:r>
            <a:r>
              <a:rPr lang="en-US" sz="2400" dirty="0"/>
              <a:t> </a:t>
            </a:r>
            <a:r>
              <a:rPr lang="en-US" sz="2400" dirty="0" err="1"/>
              <a:t>keberagaman</a:t>
            </a:r>
            <a:endParaRPr lang="en-US" sz="2400" dirty="0"/>
          </a:p>
          <a:p>
            <a:pPr algn="just"/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kedudukan</a:t>
            </a:r>
            <a:r>
              <a:rPr lang="en-US" sz="2400" dirty="0"/>
              <a:t> dan </a:t>
            </a:r>
            <a:r>
              <a:rPr lang="en-US" sz="2400" dirty="0" err="1"/>
              <a:t>manfaat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proporsional</a:t>
            </a:r>
            <a:r>
              <a:rPr lang="en-US" sz="2400" dirty="0"/>
              <a:t> dan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dan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hormat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dan </a:t>
            </a:r>
            <a:r>
              <a:rPr lang="en-US" sz="2400" dirty="0" err="1"/>
              <a:t>fungsi</a:t>
            </a:r>
            <a:r>
              <a:rPr lang="en-US" sz="2400" dirty="0"/>
              <a:t> masing-masing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dinamis</a:t>
            </a:r>
            <a:endParaRPr lang="en-US" sz="2400" dirty="0"/>
          </a:p>
          <a:p>
            <a:pPr algn="just"/>
            <a:r>
              <a:rPr lang="en-US" sz="2400" dirty="0" err="1"/>
              <a:t>Menjalin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yang </a:t>
            </a:r>
            <a:r>
              <a:rPr lang="en-US" sz="2400" dirty="0" err="1"/>
              <a:t>harmonis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gotong royong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berbagi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fiantropi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33153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Sila </a:t>
            </a:r>
            <a:r>
              <a:rPr lang="en-US" sz="5400" dirty="0" err="1"/>
              <a:t>ketiga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Keberagaman</a:t>
            </a:r>
            <a:endParaRPr lang="en-US" sz="2400" dirty="0"/>
          </a:p>
          <a:p>
            <a:pPr algn="just"/>
            <a:r>
              <a:rPr lang="en-US" sz="2400" dirty="0" err="1"/>
              <a:t>Kepentingan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berdirinya</a:t>
            </a:r>
            <a:r>
              <a:rPr lang="en-US" sz="2400" dirty="0"/>
              <a:t> negara </a:t>
            </a:r>
            <a:r>
              <a:rPr lang="en-US" sz="2400" dirty="0" err="1"/>
              <a:t>adalah</a:t>
            </a:r>
            <a:r>
              <a:rPr lang="en-US" sz="2400" dirty="0"/>
              <a:t> rasa </a:t>
            </a:r>
            <a:r>
              <a:rPr lang="en-US" sz="2400" dirty="0" err="1"/>
              <a:t>persatuan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</a:t>
            </a:r>
            <a:r>
              <a:rPr lang="en-US" sz="2400" dirty="0" err="1"/>
              <a:t>keberagaman</a:t>
            </a:r>
            <a:r>
              <a:rPr lang="en-US" sz="2400" dirty="0"/>
              <a:t> dan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endParaRPr lang="en-US" sz="2400" dirty="0"/>
          </a:p>
          <a:p>
            <a:pPr algn="just"/>
            <a:r>
              <a:rPr lang="en-US" sz="2400" dirty="0" err="1"/>
              <a:t>Persatuan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wujud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cinta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air Indonesia</a:t>
            </a:r>
          </a:p>
          <a:p>
            <a:pPr algn="just"/>
            <a:r>
              <a:rPr lang="en-US" sz="2400" dirty="0" err="1"/>
              <a:t>Identitas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Bahasa, </a:t>
            </a:r>
            <a:r>
              <a:rPr lang="en-US" sz="2400" dirty="0" err="1"/>
              <a:t>bendera</a:t>
            </a:r>
            <a:r>
              <a:rPr lang="en-US" sz="2400" dirty="0"/>
              <a:t> </a:t>
            </a:r>
            <a:r>
              <a:rPr lang="en-US" sz="2400" dirty="0" err="1"/>
              <a:t>dll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perekat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indonesiaan</a:t>
            </a:r>
            <a:endParaRPr lang="en-US" sz="2400" dirty="0"/>
          </a:p>
          <a:p>
            <a:pPr algn="just"/>
            <a:r>
              <a:rPr lang="en-US" sz="2400" dirty="0"/>
              <a:t>Sejarah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membuktikan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perpecahan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berawal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berfikir</a:t>
            </a:r>
            <a:r>
              <a:rPr lang="en-US" sz="2400" dirty="0"/>
              <a:t> dan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512493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04B85-AD1C-D15E-012E-D2E6BBA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788565"/>
            <a:ext cx="11252434" cy="939567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Sila </a:t>
            </a:r>
            <a:r>
              <a:rPr lang="en-US" sz="5400" dirty="0" err="1"/>
              <a:t>keempat</a:t>
            </a: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58F902-D766-8F38-F11F-4B070164B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783" y="1937857"/>
            <a:ext cx="5533800" cy="48152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Hikmat</a:t>
            </a:r>
            <a:r>
              <a:rPr lang="en-US" sz="2400" dirty="0"/>
              <a:t> </a:t>
            </a:r>
            <a:r>
              <a:rPr lang="en-US" sz="2400" dirty="0" err="1"/>
              <a:t>kebijaksanaan</a:t>
            </a:r>
            <a:endParaRPr lang="en-US" sz="2400" dirty="0"/>
          </a:p>
          <a:p>
            <a:pPr algn="just"/>
            <a:r>
              <a:rPr lang="en-US" sz="2400" dirty="0" err="1"/>
              <a:t>Permusyawaratan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957F15-331B-CEC0-8613-2D654EAD0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37857"/>
            <a:ext cx="5533800" cy="48152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regulasi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hikmat</a:t>
            </a:r>
            <a:r>
              <a:rPr lang="en-US" sz="2400" dirty="0"/>
              <a:t> </a:t>
            </a:r>
            <a:r>
              <a:rPr lang="en-US" sz="2400" dirty="0" err="1"/>
              <a:t>kebijaksanaan</a:t>
            </a:r>
            <a:endParaRPr lang="en-US" sz="2400" dirty="0"/>
          </a:p>
          <a:p>
            <a:pPr algn="just"/>
            <a:r>
              <a:rPr lang="en-US" sz="2400" dirty="0" err="1"/>
              <a:t>Bermusyawarah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terbaik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di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endParaRPr lang="en-US" sz="2400" dirty="0"/>
          </a:p>
          <a:p>
            <a:pPr algn="just"/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negara Indonesia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kedudukan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di </a:t>
            </a:r>
            <a:r>
              <a:rPr lang="en-US" sz="2400" dirty="0" err="1"/>
              <a:t>depan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endParaRPr lang="en-US" sz="2400" dirty="0"/>
          </a:p>
          <a:p>
            <a:pPr algn="just"/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dominasi</a:t>
            </a:r>
            <a:r>
              <a:rPr lang="en-US" sz="2400" dirty="0"/>
              <a:t> </a:t>
            </a:r>
            <a:r>
              <a:rPr lang="en-US" sz="2400" dirty="0" err="1"/>
              <a:t>mayoritas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minoritas</a:t>
            </a:r>
            <a:endParaRPr lang="en-US" sz="2400" dirty="0"/>
          </a:p>
          <a:p>
            <a:pPr algn="just"/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negara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yang </a:t>
            </a:r>
            <a:r>
              <a:rPr lang="en-US" sz="2400" dirty="0" err="1"/>
              <a:t>layak</a:t>
            </a:r>
            <a:r>
              <a:rPr lang="en-US" sz="2400" dirty="0"/>
              <a:t> dan </a:t>
            </a:r>
            <a:r>
              <a:rPr lang="en-US" sz="2400" dirty="0" err="1"/>
              <a:t>sukses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815197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169</TotalTime>
  <Words>899</Words>
  <Application>Microsoft Office PowerPoint</Application>
  <PresentationFormat>Widescreen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Wingdings 2</vt:lpstr>
      <vt:lpstr>Dividend</vt:lpstr>
      <vt:lpstr>Pancasila dr. Abdullah fathoni, s.e., m.m</vt:lpstr>
      <vt:lpstr>Tinjauan historis</vt:lpstr>
      <vt:lpstr>Peran dan fungsi</vt:lpstr>
      <vt:lpstr>Nasionalisme</vt:lpstr>
      <vt:lpstr>BhiNneka tunggal ika</vt:lpstr>
      <vt:lpstr>Sila pertama</vt:lpstr>
      <vt:lpstr>Sila kedua</vt:lpstr>
      <vt:lpstr>Sila ketiga</vt:lpstr>
      <vt:lpstr>Sila keempat</vt:lpstr>
      <vt:lpstr>Sila kelima</vt:lpstr>
      <vt:lpstr>Hambatan dan tantangan</vt:lpstr>
      <vt:lpstr>Ideologi terbuka</vt:lpstr>
      <vt:lpstr>Pancasila dan agama</vt:lpstr>
      <vt:lpstr>edukasi</vt:lpstr>
      <vt:lpstr>institusi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dr. Abdullah fathoni, s.e., m.m</dc:title>
  <dc:creator>Personalia</dc:creator>
  <cp:lastModifiedBy>Personalia</cp:lastModifiedBy>
  <cp:revision>62</cp:revision>
  <cp:lastPrinted>2023-07-03T07:49:31Z</cp:lastPrinted>
  <dcterms:created xsi:type="dcterms:W3CDTF">2023-07-03T04:02:37Z</dcterms:created>
  <dcterms:modified xsi:type="dcterms:W3CDTF">2023-07-03T07:49:35Z</dcterms:modified>
</cp:coreProperties>
</file>