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352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988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361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438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371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969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740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029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082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179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888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75629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1904B85-AD1C-D15E-012E-D2E6BBA3E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620785"/>
            <a:ext cx="11029616" cy="1157681"/>
          </a:xfrm>
        </p:spPr>
        <p:txBody>
          <a:bodyPr>
            <a:noAutofit/>
          </a:bodyPr>
          <a:lstStyle/>
          <a:p>
            <a:pPr algn="ctr"/>
            <a:r>
              <a:rPr lang="en-US" sz="4400" dirty="0"/>
              <a:t>Pancasila</a:t>
            </a:r>
            <a:br>
              <a:rPr lang="en-US" sz="3200" dirty="0"/>
            </a:br>
            <a:r>
              <a:rPr lang="en-US" sz="3200" dirty="0"/>
              <a:t>dr. Abdullah </a:t>
            </a:r>
            <a:r>
              <a:rPr lang="en-US" sz="3200" dirty="0" err="1"/>
              <a:t>fathoni</a:t>
            </a:r>
            <a:r>
              <a:rPr lang="en-US" sz="3200" dirty="0"/>
              <a:t>, </a:t>
            </a:r>
            <a:r>
              <a:rPr lang="en-US" sz="3200" dirty="0" err="1"/>
              <a:t>s.e.</a:t>
            </a:r>
            <a:r>
              <a:rPr lang="en-US" sz="3200" dirty="0"/>
              <a:t>, </a:t>
            </a:r>
            <a:r>
              <a:rPr lang="en-US" sz="3200" dirty="0" err="1"/>
              <a:t>m.m</a:t>
            </a:r>
            <a:endParaRPr lang="en-ID" sz="32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958F902-D766-8F38-F11F-4B070164BA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617" y="1837190"/>
            <a:ext cx="11299969" cy="502081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err="1"/>
              <a:t>Buku</a:t>
            </a:r>
            <a:r>
              <a:rPr lang="en-US" sz="2400" dirty="0"/>
              <a:t> </a:t>
            </a:r>
            <a:r>
              <a:rPr lang="en-US" sz="2400" dirty="0" err="1"/>
              <a:t>Referensi</a:t>
            </a:r>
            <a:endParaRPr lang="en-US" sz="2400" dirty="0"/>
          </a:p>
          <a:p>
            <a:pPr algn="just"/>
            <a:r>
              <a:rPr lang="en-US" sz="2400" dirty="0"/>
              <a:t>Cindy Adams</a:t>
            </a:r>
          </a:p>
          <a:p>
            <a:pPr marL="324000" lvl="1" indent="0" algn="just">
              <a:buNone/>
            </a:pPr>
            <a:r>
              <a:rPr lang="en-US" sz="2000" dirty="0"/>
              <a:t>“Bung </a:t>
            </a:r>
            <a:r>
              <a:rPr lang="en-US" sz="2000" dirty="0" err="1"/>
              <a:t>Karno</a:t>
            </a:r>
            <a:r>
              <a:rPr lang="en-US" sz="2000" dirty="0"/>
              <a:t> </a:t>
            </a:r>
            <a:r>
              <a:rPr lang="en-US" sz="2000" dirty="0" err="1"/>
              <a:t>Penyambung</a:t>
            </a:r>
            <a:r>
              <a:rPr lang="en-US" sz="2000" dirty="0"/>
              <a:t> </a:t>
            </a:r>
            <a:r>
              <a:rPr lang="en-US" sz="2000" dirty="0" err="1"/>
              <a:t>Lidah</a:t>
            </a:r>
            <a:r>
              <a:rPr lang="en-US" sz="2000" dirty="0"/>
              <a:t> Rakyat Indonesia”</a:t>
            </a:r>
          </a:p>
          <a:p>
            <a:pPr marL="324000" lvl="1" indent="0" algn="just">
              <a:buNone/>
            </a:pPr>
            <a:r>
              <a:rPr lang="en-US" sz="2000" dirty="0" err="1"/>
              <a:t>Penerbit</a:t>
            </a:r>
            <a:r>
              <a:rPr lang="en-US" sz="2000" dirty="0"/>
              <a:t> : Media </a:t>
            </a:r>
            <a:r>
              <a:rPr lang="en-US" sz="2000" dirty="0" err="1"/>
              <a:t>Pressindo</a:t>
            </a:r>
            <a:r>
              <a:rPr lang="en-US" sz="2000" dirty="0"/>
              <a:t>, Jakarta – 2011</a:t>
            </a:r>
          </a:p>
          <a:p>
            <a:pPr algn="just"/>
            <a:r>
              <a:rPr lang="en-US" sz="2400" dirty="0"/>
              <a:t>Bernard H.M. </a:t>
            </a:r>
            <a:r>
              <a:rPr lang="en-US" sz="2400" dirty="0" err="1"/>
              <a:t>Vlekke</a:t>
            </a:r>
            <a:endParaRPr lang="en-US" sz="2400" dirty="0"/>
          </a:p>
          <a:p>
            <a:pPr marL="324000" lvl="1" indent="0" algn="just">
              <a:buNone/>
            </a:pPr>
            <a:r>
              <a:rPr lang="en-US" sz="2000" dirty="0"/>
              <a:t>“Nusantara – Sejarah Indonesia”</a:t>
            </a:r>
          </a:p>
          <a:p>
            <a:pPr marL="324000" lvl="1" indent="0" algn="just">
              <a:buNone/>
            </a:pPr>
            <a:r>
              <a:rPr lang="en-US" sz="2000" dirty="0" err="1"/>
              <a:t>Penerbit</a:t>
            </a:r>
            <a:r>
              <a:rPr lang="en-US" sz="2000" dirty="0"/>
              <a:t> : KPG (</a:t>
            </a:r>
            <a:r>
              <a:rPr lang="en-US" sz="2000" dirty="0" err="1"/>
              <a:t>Kepustakaan</a:t>
            </a:r>
            <a:r>
              <a:rPr lang="en-US" sz="2000" dirty="0"/>
              <a:t> </a:t>
            </a:r>
            <a:r>
              <a:rPr lang="en-US" sz="2000" dirty="0" err="1"/>
              <a:t>Populer</a:t>
            </a:r>
            <a:r>
              <a:rPr lang="en-US" sz="2000" dirty="0"/>
              <a:t> Gramedia), Jakarta – 2016</a:t>
            </a:r>
          </a:p>
          <a:p>
            <a:pPr algn="just"/>
            <a:r>
              <a:rPr lang="en-US" sz="2400" dirty="0"/>
              <a:t>Dr. Abdullah </a:t>
            </a:r>
            <a:r>
              <a:rPr lang="en-US" sz="2400" dirty="0" err="1"/>
              <a:t>Fathoni</a:t>
            </a:r>
            <a:r>
              <a:rPr lang="en-US" sz="2400" dirty="0"/>
              <a:t>, S.E., M.M</a:t>
            </a:r>
          </a:p>
          <a:p>
            <a:pPr marL="324000" lvl="1" indent="0" algn="just">
              <a:buNone/>
            </a:pPr>
            <a:r>
              <a:rPr lang="en-US" sz="2000" dirty="0"/>
              <a:t>“</a:t>
            </a:r>
            <a:r>
              <a:rPr lang="en-US" sz="2000" dirty="0" err="1"/>
              <a:t>Mewujudkan</a:t>
            </a:r>
            <a:r>
              <a:rPr lang="en-US" sz="2000" dirty="0"/>
              <a:t> </a:t>
            </a:r>
            <a:r>
              <a:rPr lang="en-US" sz="2000" dirty="0" err="1"/>
              <a:t>Kampus</a:t>
            </a:r>
            <a:r>
              <a:rPr lang="en-US" sz="2000" dirty="0"/>
              <a:t> UNKRIS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Benteng</a:t>
            </a:r>
            <a:r>
              <a:rPr lang="en-US" sz="2000" dirty="0"/>
              <a:t> Pancasila”</a:t>
            </a:r>
          </a:p>
          <a:p>
            <a:pPr marL="324000" lvl="1" indent="0" algn="just">
              <a:buNone/>
            </a:pPr>
            <a:r>
              <a:rPr lang="en-US" sz="2000" dirty="0" err="1"/>
              <a:t>Penerbit</a:t>
            </a:r>
            <a:r>
              <a:rPr lang="en-US" sz="2000" dirty="0"/>
              <a:t> : Yayasan Pendidikan Nur </a:t>
            </a:r>
            <a:r>
              <a:rPr lang="en-US" sz="2000" dirty="0" err="1"/>
              <a:t>Azza</a:t>
            </a:r>
            <a:r>
              <a:rPr lang="en-US" sz="2000" dirty="0"/>
              <a:t> Lestari, Jakarta – 2022</a:t>
            </a:r>
          </a:p>
        </p:txBody>
      </p:sp>
    </p:spTree>
    <p:extLst>
      <p:ext uri="{BB962C8B-B14F-4D97-AF65-F5344CB8AC3E}">
        <p14:creationId xmlns:p14="http://schemas.microsoft.com/office/powerpoint/2010/main" val="3300885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1904B85-AD1C-D15E-012E-D2E6BBA3E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783" y="788565"/>
            <a:ext cx="11252434" cy="939567"/>
          </a:xfrm>
        </p:spPr>
        <p:txBody>
          <a:bodyPr>
            <a:noAutofit/>
          </a:bodyPr>
          <a:lstStyle/>
          <a:p>
            <a:pPr algn="ctr"/>
            <a:r>
              <a:rPr lang="en-US" sz="5400" dirty="0"/>
              <a:t>Sila </a:t>
            </a:r>
            <a:r>
              <a:rPr lang="en-US" sz="5400" dirty="0" err="1"/>
              <a:t>kelima</a:t>
            </a:r>
            <a:endParaRPr lang="en-ID" sz="40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958F902-D766-8F38-F11F-4B070164BA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9783" y="1937857"/>
            <a:ext cx="5533800" cy="481528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 err="1"/>
              <a:t>Keadilan</a:t>
            </a:r>
            <a:r>
              <a:rPr lang="en-US" sz="2400" dirty="0"/>
              <a:t> social</a:t>
            </a:r>
          </a:p>
          <a:p>
            <a:pPr algn="just"/>
            <a:r>
              <a:rPr lang="en-US" sz="2400" dirty="0"/>
              <a:t>Hak dan </a:t>
            </a:r>
            <a:r>
              <a:rPr lang="en-US" sz="2400" dirty="0" err="1"/>
              <a:t>kewajiban</a:t>
            </a:r>
            <a:endParaRPr lang="en-US" sz="24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6957F15-331B-CEC0-8613-2D654EAD07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7" y="1937857"/>
            <a:ext cx="5533800" cy="481528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 err="1"/>
              <a:t>Suasana</a:t>
            </a:r>
            <a:r>
              <a:rPr lang="en-US" sz="2400" dirty="0"/>
              <a:t> </a:t>
            </a:r>
            <a:r>
              <a:rPr lang="en-US" sz="2400" dirty="0" err="1"/>
              <a:t>kekeluargaan</a:t>
            </a:r>
            <a:r>
              <a:rPr lang="en-US" sz="2400" dirty="0"/>
              <a:t>, </a:t>
            </a:r>
            <a:r>
              <a:rPr lang="en-US" sz="2400" dirty="0" err="1"/>
              <a:t>hidup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gotong royong dan </a:t>
            </a:r>
            <a:r>
              <a:rPr lang="en-US" sz="2400" dirty="0" err="1"/>
              <a:t>keseimbangan</a:t>
            </a:r>
            <a:r>
              <a:rPr lang="en-US" sz="2400" dirty="0"/>
              <a:t> </a:t>
            </a:r>
            <a:r>
              <a:rPr lang="en-US" sz="2400" dirty="0" err="1"/>
              <a:t>hak</a:t>
            </a:r>
            <a:r>
              <a:rPr lang="en-US" sz="2400" dirty="0"/>
              <a:t> dan </a:t>
            </a:r>
            <a:r>
              <a:rPr lang="en-US" sz="2400" dirty="0" err="1"/>
              <a:t>kewajiban</a:t>
            </a:r>
            <a:r>
              <a:rPr lang="en-US" sz="2400" dirty="0"/>
              <a:t>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tercipta</a:t>
            </a:r>
            <a:r>
              <a:rPr lang="en-US" sz="2400" dirty="0"/>
              <a:t> rasa </a:t>
            </a:r>
            <a:r>
              <a:rPr lang="en-US" sz="2400" dirty="0" err="1"/>
              <a:t>keadilan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endParaRPr lang="en-US" sz="2400" dirty="0"/>
          </a:p>
          <a:p>
            <a:pPr algn="just"/>
            <a:r>
              <a:rPr lang="en-US" sz="2400" dirty="0" err="1"/>
              <a:t>Tercipta</a:t>
            </a:r>
            <a:r>
              <a:rPr lang="en-US" sz="2400" dirty="0"/>
              <a:t> rasa </a:t>
            </a:r>
            <a:r>
              <a:rPr lang="en-US" sz="2400" dirty="0" err="1"/>
              <a:t>senasib-sepenanggungan</a:t>
            </a:r>
            <a:r>
              <a:rPr lang="en-US" sz="2400" dirty="0"/>
              <a:t> dan </a:t>
            </a:r>
            <a:r>
              <a:rPr lang="en-US" sz="2400" dirty="0" err="1"/>
              <a:t>saling</a:t>
            </a:r>
            <a:r>
              <a:rPr lang="en-US" sz="2400" dirty="0"/>
              <a:t> </a:t>
            </a:r>
            <a:r>
              <a:rPr lang="en-US" sz="2400" dirty="0" err="1"/>
              <a:t>tolong</a:t>
            </a:r>
            <a:r>
              <a:rPr lang="en-US" sz="2400" dirty="0"/>
              <a:t> </a:t>
            </a:r>
            <a:r>
              <a:rPr lang="en-US" sz="2400" dirty="0" err="1"/>
              <a:t>menolong</a:t>
            </a:r>
            <a:endParaRPr lang="en-US" sz="2400" dirty="0"/>
          </a:p>
          <a:p>
            <a:pPr algn="just"/>
            <a:r>
              <a:rPr lang="en-US" sz="2400" dirty="0" err="1"/>
              <a:t>Kesadaran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makhluk</a:t>
            </a:r>
            <a:r>
              <a:rPr lang="en-US" sz="2400" dirty="0"/>
              <a:t> </a:t>
            </a:r>
            <a:r>
              <a:rPr lang="en-US" sz="2400" dirty="0" err="1"/>
              <a:t>tuhan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menjaga</a:t>
            </a:r>
            <a:r>
              <a:rPr lang="en-US" sz="2400" dirty="0"/>
              <a:t> </a:t>
            </a:r>
            <a:r>
              <a:rPr lang="en-US" sz="2400" dirty="0" err="1"/>
              <a:t>kelestarian</a:t>
            </a:r>
            <a:r>
              <a:rPr lang="en-US" sz="2400" dirty="0"/>
              <a:t> </a:t>
            </a:r>
            <a:r>
              <a:rPr lang="en-US" sz="2400" dirty="0" err="1"/>
              <a:t>alam</a:t>
            </a:r>
            <a:r>
              <a:rPr lang="en-US" sz="2400" dirty="0"/>
              <a:t> dan </a:t>
            </a:r>
            <a:r>
              <a:rPr lang="en-US" sz="2400" dirty="0" err="1"/>
              <a:t>keseimbangan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r>
              <a:rPr lang="en-US" sz="2400" dirty="0"/>
              <a:t>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keberlangsungan</a:t>
            </a:r>
            <a:r>
              <a:rPr lang="en-US" sz="2400" dirty="0"/>
              <a:t> </a:t>
            </a:r>
            <a:r>
              <a:rPr lang="en-US" sz="2400" dirty="0" err="1"/>
              <a:t>ekosistem</a:t>
            </a:r>
            <a:r>
              <a:rPr lang="en-US" sz="2400" dirty="0"/>
              <a:t> yang </a:t>
            </a:r>
            <a:r>
              <a:rPr lang="en-US" sz="2400" dirty="0" err="1"/>
              <a:t>baik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53506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1904B85-AD1C-D15E-012E-D2E6BBA3E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783" y="788565"/>
            <a:ext cx="11252434" cy="939567"/>
          </a:xfrm>
        </p:spPr>
        <p:txBody>
          <a:bodyPr>
            <a:noAutofit/>
          </a:bodyPr>
          <a:lstStyle/>
          <a:p>
            <a:pPr algn="ctr"/>
            <a:r>
              <a:rPr lang="en-US" sz="5400" dirty="0" err="1"/>
              <a:t>Hambatan</a:t>
            </a:r>
            <a:r>
              <a:rPr lang="en-US" sz="5400" dirty="0"/>
              <a:t> dan </a:t>
            </a:r>
            <a:r>
              <a:rPr lang="en-US" sz="5400" dirty="0" err="1"/>
              <a:t>tantangan</a:t>
            </a:r>
            <a:endParaRPr lang="en-ID" sz="40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958F902-D766-8F38-F11F-4B070164BA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9783" y="1937857"/>
            <a:ext cx="5533800" cy="481528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 err="1"/>
              <a:t>Hambatan</a:t>
            </a:r>
            <a:endParaRPr lang="en-US" sz="2400" dirty="0"/>
          </a:p>
          <a:p>
            <a:pPr algn="just"/>
            <a:r>
              <a:rPr lang="en-US" sz="2400" dirty="0" err="1"/>
              <a:t>Tantangan</a:t>
            </a:r>
            <a:endParaRPr lang="en-US" sz="24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6957F15-331B-CEC0-8613-2D654EAD07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7" y="1937857"/>
            <a:ext cx="5533800" cy="481528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 err="1"/>
              <a:t>Hambatan</a:t>
            </a:r>
            <a:r>
              <a:rPr lang="en-US" sz="2400" dirty="0"/>
              <a:t> </a:t>
            </a:r>
            <a:r>
              <a:rPr lang="en-US" sz="2400" dirty="0" err="1"/>
              <a:t>terbesar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meratanya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</a:t>
            </a:r>
            <a:r>
              <a:rPr lang="en-US" sz="2400" dirty="0" err="1"/>
              <a:t>pembangunan</a:t>
            </a:r>
            <a:r>
              <a:rPr lang="en-US" sz="2400" dirty="0"/>
              <a:t>, </a:t>
            </a:r>
            <a:r>
              <a:rPr lang="en-US" sz="2400" dirty="0" err="1"/>
              <a:t>termasuk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meratanya</a:t>
            </a:r>
            <a:r>
              <a:rPr lang="en-US" sz="2400" dirty="0"/>
              <a:t> </a:t>
            </a:r>
            <a:r>
              <a:rPr lang="en-US" sz="2400" dirty="0" err="1"/>
              <a:t>tingkat</a:t>
            </a:r>
            <a:r>
              <a:rPr lang="en-US" sz="2400" dirty="0"/>
              <a:t> Pendidikan dan </a:t>
            </a:r>
            <a:r>
              <a:rPr lang="en-US" sz="2400" dirty="0" err="1"/>
              <a:t>kemakmuran</a:t>
            </a:r>
            <a:endParaRPr lang="en-US" sz="2400" dirty="0"/>
          </a:p>
          <a:p>
            <a:pPr algn="just"/>
            <a:r>
              <a:rPr lang="en-US" sz="2400" dirty="0" err="1"/>
              <a:t>Tantangan</a:t>
            </a:r>
            <a:r>
              <a:rPr lang="en-US" sz="2400" dirty="0"/>
              <a:t> yang </a:t>
            </a:r>
            <a:r>
              <a:rPr lang="en-US" sz="2400" dirty="0" err="1"/>
              <a:t>dimungkinkan</a:t>
            </a:r>
            <a:r>
              <a:rPr lang="en-US" sz="2400" dirty="0"/>
              <a:t> </a:t>
            </a:r>
            <a:r>
              <a:rPr lang="en-US" sz="2400" dirty="0" err="1"/>
              <a:t>timbul-tenggelam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adanya</a:t>
            </a:r>
            <a:r>
              <a:rPr lang="en-US" sz="2400" dirty="0"/>
              <a:t> faham </a:t>
            </a:r>
            <a:r>
              <a:rPr lang="en-US" sz="2400" dirty="0" err="1"/>
              <a:t>pemikiran</a:t>
            </a:r>
            <a:r>
              <a:rPr lang="en-US" sz="2400" dirty="0"/>
              <a:t> </a:t>
            </a:r>
            <a:r>
              <a:rPr lang="en-US" sz="2400" dirty="0" err="1"/>
              <a:t>ekstrim</a:t>
            </a:r>
            <a:r>
              <a:rPr lang="en-US" sz="2400" dirty="0"/>
              <a:t> </a:t>
            </a:r>
            <a:r>
              <a:rPr lang="en-US" sz="2400" dirty="0" err="1"/>
              <a:t>kanan</a:t>
            </a:r>
            <a:r>
              <a:rPr lang="en-US" sz="2400" dirty="0"/>
              <a:t> dan </a:t>
            </a:r>
            <a:r>
              <a:rPr lang="en-US" sz="2400" dirty="0" err="1"/>
              <a:t>ekstrim</a:t>
            </a:r>
            <a:r>
              <a:rPr lang="en-US" sz="2400" dirty="0"/>
              <a:t> </a:t>
            </a:r>
            <a:r>
              <a:rPr lang="en-US" sz="2400" dirty="0" err="1"/>
              <a:t>kiri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istilah</a:t>
            </a:r>
            <a:r>
              <a:rPr lang="en-US" sz="2400" dirty="0"/>
              <a:t> </a:t>
            </a:r>
            <a:r>
              <a:rPr lang="en-US" sz="2400" dirty="0" err="1"/>
              <a:t>raka</a:t>
            </a:r>
            <a:r>
              <a:rPr lang="en-US" sz="2400" dirty="0"/>
              <a:t> dan raki</a:t>
            </a:r>
          </a:p>
          <a:p>
            <a:pPr algn="just"/>
            <a:r>
              <a:rPr lang="en-US" sz="2400" dirty="0"/>
              <a:t>Tingkat </a:t>
            </a:r>
            <a:r>
              <a:rPr lang="en-US" sz="2400" dirty="0" err="1"/>
              <a:t>korupsi</a:t>
            </a:r>
            <a:r>
              <a:rPr lang="en-US" sz="2400" dirty="0"/>
              <a:t> para </a:t>
            </a:r>
            <a:r>
              <a:rPr lang="en-US" sz="2400" dirty="0" err="1"/>
              <a:t>pejabat</a:t>
            </a:r>
            <a:r>
              <a:rPr lang="en-US" sz="2400" dirty="0"/>
              <a:t> negara </a:t>
            </a:r>
            <a:r>
              <a:rPr lang="en-US" sz="2400" dirty="0" err="1"/>
              <a:t>masih</a:t>
            </a:r>
            <a:r>
              <a:rPr lang="en-US" sz="2400" dirty="0"/>
              <a:t> </a:t>
            </a:r>
            <a:r>
              <a:rPr lang="en-US" sz="2400" dirty="0" err="1"/>
              <a:t>relatif</a:t>
            </a:r>
            <a:r>
              <a:rPr lang="en-US" sz="2400" dirty="0"/>
              <a:t> </a:t>
            </a:r>
            <a:r>
              <a:rPr lang="en-US" sz="2400" dirty="0" err="1"/>
              <a:t>tinggi</a:t>
            </a:r>
            <a:r>
              <a:rPr lang="en-US" sz="2400" dirty="0"/>
              <a:t>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dirty="0" err="1"/>
              <a:t>menghambat</a:t>
            </a:r>
            <a:r>
              <a:rPr lang="en-US" sz="2400" dirty="0"/>
              <a:t> program </a:t>
            </a:r>
            <a:r>
              <a:rPr lang="en-US" sz="2400" dirty="0" err="1"/>
              <a:t>pembangunan</a:t>
            </a:r>
            <a:r>
              <a:rPr lang="en-US" sz="2400" dirty="0"/>
              <a:t> yang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dicanangkan</a:t>
            </a:r>
            <a:r>
              <a:rPr lang="en-US" sz="2400" dirty="0"/>
              <a:t> </a:t>
            </a:r>
            <a:r>
              <a:rPr lang="en-US" sz="2400" dirty="0" err="1"/>
              <a:t>pemerintah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14978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1904B85-AD1C-D15E-012E-D2E6BBA3E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783" y="788565"/>
            <a:ext cx="11252434" cy="939567"/>
          </a:xfrm>
        </p:spPr>
        <p:txBody>
          <a:bodyPr>
            <a:noAutofit/>
          </a:bodyPr>
          <a:lstStyle/>
          <a:p>
            <a:pPr algn="ctr"/>
            <a:r>
              <a:rPr lang="en-US" sz="5400" dirty="0" err="1"/>
              <a:t>Ideologi</a:t>
            </a:r>
            <a:r>
              <a:rPr lang="en-US" sz="5400" dirty="0"/>
              <a:t> </a:t>
            </a:r>
            <a:r>
              <a:rPr lang="en-US" sz="5400" dirty="0" err="1"/>
              <a:t>terbuka</a:t>
            </a:r>
            <a:endParaRPr lang="en-ID" sz="40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958F902-D766-8F38-F11F-4B070164BA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9783" y="1937857"/>
            <a:ext cx="5533800" cy="4815281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 err="1"/>
              <a:t>Pemahaman</a:t>
            </a:r>
            <a:r>
              <a:rPr lang="en-US" sz="2400" dirty="0"/>
              <a:t> </a:t>
            </a:r>
            <a:r>
              <a:rPr lang="en-US" sz="2400" dirty="0" err="1"/>
              <a:t>dinamis</a:t>
            </a:r>
            <a:endParaRPr lang="en-US" sz="2400" dirty="0"/>
          </a:p>
          <a:p>
            <a:pPr algn="just"/>
            <a:r>
              <a:rPr lang="en-US" sz="2400" dirty="0" err="1"/>
              <a:t>Interaksi</a:t>
            </a:r>
            <a:endParaRPr lang="en-US" sz="24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6957F15-331B-CEC0-8613-2D654EAD07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7" y="1937857"/>
            <a:ext cx="5533800" cy="4815281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 err="1"/>
              <a:t>Perkembangan</a:t>
            </a:r>
            <a:r>
              <a:rPr lang="en-US" sz="2400" dirty="0"/>
              <a:t> </a:t>
            </a:r>
            <a:r>
              <a:rPr lang="en-US" sz="2400" dirty="0" err="1"/>
              <a:t>teknologi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 dan </a:t>
            </a:r>
            <a:r>
              <a:rPr lang="en-US" sz="2400" dirty="0" err="1"/>
              <a:t>transportasi</a:t>
            </a:r>
            <a:r>
              <a:rPr lang="en-US" sz="2400" dirty="0"/>
              <a:t> </a:t>
            </a:r>
            <a:r>
              <a:rPr lang="en-US" sz="2400" dirty="0" err="1"/>
              <a:t>membuat</a:t>
            </a:r>
            <a:r>
              <a:rPr lang="en-US" sz="2400" dirty="0"/>
              <a:t> </a:t>
            </a:r>
            <a:r>
              <a:rPr lang="en-US" sz="2400" dirty="0" err="1"/>
              <a:t>jarak</a:t>
            </a:r>
            <a:r>
              <a:rPr lang="en-US" sz="2400" dirty="0"/>
              <a:t> </a:t>
            </a:r>
            <a:r>
              <a:rPr lang="en-US" sz="2400" dirty="0" err="1"/>
              <a:t>antar</a:t>
            </a:r>
            <a:r>
              <a:rPr lang="en-US" sz="2400" dirty="0"/>
              <a:t> negara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sempit</a:t>
            </a:r>
            <a:endParaRPr lang="en-US" sz="2400" dirty="0"/>
          </a:p>
          <a:p>
            <a:pPr algn="just"/>
            <a:r>
              <a:rPr lang="en-US" sz="2400" dirty="0"/>
              <a:t>Terbuka </a:t>
            </a:r>
            <a:r>
              <a:rPr lang="en-US" sz="2400" dirty="0" err="1"/>
              <a:t>peluang</a:t>
            </a:r>
            <a:r>
              <a:rPr lang="en-US" sz="2400" dirty="0"/>
              <a:t> </a:t>
            </a:r>
            <a:r>
              <a:rPr lang="en-US" sz="2400" dirty="0" err="1"/>
              <a:t>berinteraksi</a:t>
            </a:r>
            <a:r>
              <a:rPr lang="en-US" sz="2400" dirty="0"/>
              <a:t> </a:t>
            </a:r>
            <a:r>
              <a:rPr lang="en-US" sz="2400" dirty="0" err="1"/>
              <a:t>ideologi</a:t>
            </a:r>
            <a:r>
              <a:rPr lang="en-US" sz="2400" dirty="0"/>
              <a:t> </a:t>
            </a:r>
            <a:r>
              <a:rPr lang="en-US" sz="2400" dirty="0" err="1"/>
              <a:t>antar</a:t>
            </a:r>
            <a:r>
              <a:rPr lang="en-US" sz="2400" dirty="0"/>
              <a:t> negara</a:t>
            </a:r>
          </a:p>
          <a:p>
            <a:pPr algn="just"/>
            <a:r>
              <a:rPr lang="en-US" sz="2400" dirty="0"/>
              <a:t>Pada batas </a:t>
            </a:r>
            <a:r>
              <a:rPr lang="en-US" sz="2400" dirty="0" err="1"/>
              <a:t>tertentu</a:t>
            </a:r>
            <a:r>
              <a:rPr lang="en-US" sz="2400" dirty="0"/>
              <a:t> masing-masing </a:t>
            </a:r>
            <a:r>
              <a:rPr lang="en-US" sz="2400" dirty="0" err="1"/>
              <a:t>warga</a:t>
            </a:r>
            <a:r>
              <a:rPr lang="en-US" sz="2400" dirty="0"/>
              <a:t> negara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mempelajari</a:t>
            </a:r>
            <a:r>
              <a:rPr lang="en-US" sz="2400" dirty="0"/>
              <a:t> </a:t>
            </a:r>
            <a:r>
              <a:rPr lang="en-US" sz="2400" dirty="0" err="1"/>
              <a:t>ideologi</a:t>
            </a:r>
            <a:r>
              <a:rPr lang="en-US" sz="2400" dirty="0"/>
              <a:t> negara lain</a:t>
            </a:r>
          </a:p>
          <a:p>
            <a:pPr algn="just"/>
            <a:r>
              <a:rPr lang="en-US" sz="2400" dirty="0" err="1"/>
              <a:t>Pemahaman</a:t>
            </a:r>
            <a:r>
              <a:rPr lang="en-US" sz="2400" dirty="0"/>
              <a:t> </a:t>
            </a:r>
            <a:r>
              <a:rPr lang="en-US" sz="2400" dirty="0" err="1"/>
              <a:t>dinamis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ideologi</a:t>
            </a:r>
            <a:r>
              <a:rPr lang="en-US" sz="2400" dirty="0"/>
              <a:t> </a:t>
            </a:r>
            <a:r>
              <a:rPr lang="en-US" sz="2400" dirty="0" err="1"/>
              <a:t>membuka</a:t>
            </a:r>
            <a:r>
              <a:rPr lang="en-US" sz="2400" dirty="0"/>
              <a:t> </a:t>
            </a:r>
            <a:r>
              <a:rPr lang="en-US" sz="2400" dirty="0" err="1"/>
              <a:t>peluang</a:t>
            </a:r>
            <a:r>
              <a:rPr lang="en-US" sz="2400" dirty="0"/>
              <a:t> </a:t>
            </a:r>
            <a:r>
              <a:rPr lang="en-US" sz="2400" dirty="0" err="1"/>
              <a:t>luasnya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berfikir</a:t>
            </a:r>
            <a:r>
              <a:rPr lang="en-US" sz="2400" dirty="0"/>
              <a:t> dan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pandang</a:t>
            </a:r>
            <a:endParaRPr lang="en-US" sz="2400" dirty="0"/>
          </a:p>
          <a:p>
            <a:pPr algn="just"/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demikian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edukasi</a:t>
            </a:r>
            <a:r>
              <a:rPr lang="en-US" sz="2400" dirty="0"/>
              <a:t> </a:t>
            </a:r>
            <a:r>
              <a:rPr lang="en-US" sz="2400" dirty="0" err="1"/>
              <a:t>ideologi</a:t>
            </a:r>
            <a:r>
              <a:rPr lang="en-US" sz="2400" dirty="0"/>
              <a:t> </a:t>
            </a:r>
            <a:r>
              <a:rPr lang="en-US" sz="2400" dirty="0" err="1"/>
              <a:t>bukan</a:t>
            </a:r>
            <a:r>
              <a:rPr lang="en-US" sz="2400" dirty="0"/>
              <a:t> </a:t>
            </a:r>
            <a:r>
              <a:rPr lang="en-US" sz="2400" dirty="0" err="1"/>
              <a:t>barang</a:t>
            </a:r>
            <a:r>
              <a:rPr lang="en-US" sz="2400" dirty="0"/>
              <a:t> </a:t>
            </a:r>
            <a:r>
              <a:rPr lang="en-US" sz="2400" dirty="0" err="1"/>
              <a:t>mati</a:t>
            </a:r>
            <a:r>
              <a:rPr lang="en-US" sz="2400" dirty="0"/>
              <a:t> </a:t>
            </a:r>
            <a:r>
              <a:rPr lang="en-US" sz="2400" dirty="0" err="1"/>
              <a:t>tetapi</a:t>
            </a:r>
            <a:r>
              <a:rPr lang="en-US" sz="2400" dirty="0"/>
              <a:t> </a:t>
            </a:r>
            <a:r>
              <a:rPr lang="en-US" sz="2400" dirty="0" err="1"/>
              <a:t>terus</a:t>
            </a:r>
            <a:r>
              <a:rPr lang="en-US" sz="2400" dirty="0"/>
              <a:t> </a:t>
            </a:r>
            <a:r>
              <a:rPr lang="en-US" sz="2400" dirty="0" err="1"/>
              <a:t>hidup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pemikiran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11098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1904B85-AD1C-D15E-012E-D2E6BBA3E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783" y="788565"/>
            <a:ext cx="11252434" cy="939567"/>
          </a:xfrm>
        </p:spPr>
        <p:txBody>
          <a:bodyPr>
            <a:noAutofit/>
          </a:bodyPr>
          <a:lstStyle/>
          <a:p>
            <a:pPr algn="ctr"/>
            <a:r>
              <a:rPr lang="en-US" sz="5400" dirty="0"/>
              <a:t>Pancasila dan agama</a:t>
            </a:r>
            <a:endParaRPr lang="en-ID" sz="40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958F902-D766-8F38-F11F-4B070164BA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9783" y="1937857"/>
            <a:ext cx="5533800" cy="481528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 err="1"/>
              <a:t>Pemahaman</a:t>
            </a:r>
            <a:endParaRPr lang="en-US" sz="2400" dirty="0"/>
          </a:p>
          <a:p>
            <a:pPr algn="just"/>
            <a:r>
              <a:rPr lang="en-US" sz="2400" dirty="0" err="1"/>
              <a:t>Pemikiran</a:t>
            </a:r>
            <a:endParaRPr lang="en-US" sz="24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6957F15-331B-CEC0-8613-2D654EAD07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7" y="1937857"/>
            <a:ext cx="5533800" cy="481528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 err="1"/>
              <a:t>Ajaran</a:t>
            </a:r>
            <a:r>
              <a:rPr lang="en-US" sz="2400" dirty="0"/>
              <a:t> agama </a:t>
            </a:r>
            <a:r>
              <a:rPr lang="en-US" sz="2400" dirty="0" err="1"/>
              <a:t>mempunyai</a:t>
            </a:r>
            <a:r>
              <a:rPr lang="en-US" sz="2400" dirty="0"/>
              <a:t> </a:t>
            </a:r>
            <a:r>
              <a:rPr lang="en-US" sz="2400" dirty="0" err="1"/>
              <a:t>sumbangan</a:t>
            </a:r>
            <a:r>
              <a:rPr lang="en-US" sz="2400" dirty="0"/>
              <a:t> </a:t>
            </a:r>
            <a:r>
              <a:rPr lang="en-US" sz="2400" dirty="0" err="1"/>
              <a:t>besar</a:t>
            </a:r>
            <a:r>
              <a:rPr lang="en-US" sz="2400" dirty="0"/>
              <a:t> pada </a:t>
            </a:r>
            <a:r>
              <a:rPr lang="en-US" sz="2400" dirty="0" err="1"/>
              <a:t>perilaku</a:t>
            </a:r>
            <a:r>
              <a:rPr lang="en-US" sz="2400" dirty="0"/>
              <a:t> </a:t>
            </a:r>
            <a:r>
              <a:rPr lang="en-US" sz="2400" dirty="0" err="1"/>
              <a:t>warga</a:t>
            </a:r>
            <a:r>
              <a:rPr lang="en-US" sz="2400" dirty="0"/>
              <a:t> negara</a:t>
            </a:r>
          </a:p>
          <a:p>
            <a:pPr algn="just"/>
            <a:r>
              <a:rPr lang="en-US" sz="2400" dirty="0"/>
              <a:t>Pola </a:t>
            </a:r>
            <a:r>
              <a:rPr lang="en-US" sz="2400" dirty="0" err="1"/>
              <a:t>pikir</a:t>
            </a:r>
            <a:r>
              <a:rPr lang="en-US" sz="2400" dirty="0"/>
              <a:t>, </a:t>
            </a:r>
            <a:r>
              <a:rPr lang="en-US" sz="2400" dirty="0" err="1"/>
              <a:t>pola</a:t>
            </a:r>
            <a:r>
              <a:rPr lang="en-US" sz="2400" dirty="0"/>
              <a:t> </a:t>
            </a:r>
            <a:r>
              <a:rPr lang="en-US" sz="2400" dirty="0" err="1"/>
              <a:t>tindak</a:t>
            </a:r>
            <a:r>
              <a:rPr lang="en-US" sz="2400" dirty="0"/>
              <a:t> dan </a:t>
            </a:r>
            <a:r>
              <a:rPr lang="en-US" sz="2400" dirty="0" err="1"/>
              <a:t>pola</a:t>
            </a:r>
            <a:r>
              <a:rPr lang="en-US" sz="2400" dirty="0"/>
              <a:t> </a:t>
            </a:r>
            <a:r>
              <a:rPr lang="en-US" sz="2400" dirty="0" err="1"/>
              <a:t>ucap</a:t>
            </a:r>
            <a:r>
              <a:rPr lang="en-US" sz="2400" dirty="0"/>
              <a:t> </a:t>
            </a:r>
            <a:r>
              <a:rPr lang="en-US" sz="2400" dirty="0" err="1"/>
              <a:t>membentuk</a:t>
            </a:r>
            <a:r>
              <a:rPr lang="en-US" sz="2400" dirty="0"/>
              <a:t> </a:t>
            </a:r>
            <a:r>
              <a:rPr lang="en-US" sz="2400" i="1" dirty="0"/>
              <a:t>local wisdom</a:t>
            </a:r>
          </a:p>
          <a:p>
            <a:pPr algn="just"/>
            <a:r>
              <a:rPr lang="en-US" sz="2400" dirty="0" err="1"/>
              <a:t>Pemahaman</a:t>
            </a:r>
            <a:r>
              <a:rPr lang="en-US" sz="2400" dirty="0"/>
              <a:t> dan </a:t>
            </a:r>
            <a:r>
              <a:rPr lang="en-US" sz="2400" dirty="0" err="1"/>
              <a:t>pemikiran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terus</a:t>
            </a:r>
            <a:r>
              <a:rPr lang="en-US" sz="2400" dirty="0"/>
              <a:t> </a:t>
            </a:r>
            <a:r>
              <a:rPr lang="en-US" sz="2400" dirty="0" err="1"/>
              <a:t>menerus</a:t>
            </a:r>
            <a:r>
              <a:rPr lang="en-US" sz="2400" dirty="0"/>
              <a:t> </a:t>
            </a:r>
            <a:r>
              <a:rPr lang="en-US" sz="2400" dirty="0" err="1"/>
              <a:t>membentuk</a:t>
            </a:r>
            <a:r>
              <a:rPr lang="en-US" sz="2400" dirty="0"/>
              <a:t> </a:t>
            </a:r>
            <a:r>
              <a:rPr lang="en-US" sz="2400" dirty="0" err="1"/>
              <a:t>peradaban</a:t>
            </a:r>
            <a:r>
              <a:rPr lang="en-US" sz="2400" dirty="0"/>
              <a:t> dan </a:t>
            </a:r>
            <a:r>
              <a:rPr lang="en-US" sz="2400" dirty="0" err="1"/>
              <a:t>budaya</a:t>
            </a:r>
            <a:endParaRPr lang="en-US" sz="2400" dirty="0"/>
          </a:p>
          <a:p>
            <a:pPr algn="just"/>
            <a:r>
              <a:rPr lang="en-US" sz="2400" dirty="0"/>
              <a:t>Pancasila </a:t>
            </a:r>
            <a:r>
              <a:rPr lang="en-US" sz="2400" dirty="0" err="1"/>
              <a:t>lahir</a:t>
            </a:r>
            <a:r>
              <a:rPr lang="en-US" sz="2400" dirty="0"/>
              <a:t> dan </a:t>
            </a:r>
            <a:r>
              <a:rPr lang="en-US" sz="2400" dirty="0" err="1"/>
              <a:t>digali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i="1" dirty="0"/>
              <a:t>local wisdom </a:t>
            </a:r>
            <a:r>
              <a:rPr lang="en-US" sz="2400" dirty="0" err="1"/>
              <a:t>artinya</a:t>
            </a:r>
            <a:r>
              <a:rPr lang="en-US" sz="2400" dirty="0"/>
              <a:t> </a:t>
            </a:r>
            <a:r>
              <a:rPr lang="en-US" sz="2400" dirty="0" err="1"/>
              <a:t>pancasila</a:t>
            </a:r>
            <a:r>
              <a:rPr lang="en-US" sz="2400" dirty="0"/>
              <a:t> dan agama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pertentangan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728342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1904B85-AD1C-D15E-012E-D2E6BBA3E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783" y="788565"/>
            <a:ext cx="11252434" cy="939567"/>
          </a:xfrm>
        </p:spPr>
        <p:txBody>
          <a:bodyPr>
            <a:noAutofit/>
          </a:bodyPr>
          <a:lstStyle/>
          <a:p>
            <a:pPr algn="ctr"/>
            <a:r>
              <a:rPr lang="en-US" sz="5400" dirty="0" err="1"/>
              <a:t>edukasi</a:t>
            </a:r>
            <a:endParaRPr lang="en-ID" sz="40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958F902-D766-8F38-F11F-4B070164BA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9783" y="1937857"/>
            <a:ext cx="5533800" cy="481528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/>
              <a:t>Formal</a:t>
            </a:r>
          </a:p>
          <a:p>
            <a:pPr algn="just"/>
            <a:r>
              <a:rPr lang="en-US" sz="2400" dirty="0"/>
              <a:t>Non formal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6957F15-331B-CEC0-8613-2D654EAD07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7" y="1937857"/>
            <a:ext cx="5533800" cy="481528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/>
              <a:t>Pendidikan </a:t>
            </a:r>
            <a:r>
              <a:rPr lang="en-US" sz="2400" dirty="0" err="1"/>
              <a:t>warga</a:t>
            </a:r>
            <a:r>
              <a:rPr lang="en-US" sz="2400" dirty="0"/>
              <a:t> negara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jenjang</a:t>
            </a:r>
            <a:r>
              <a:rPr lang="en-US" sz="2400" dirty="0"/>
              <a:t> formal dan non formal</a:t>
            </a:r>
          </a:p>
          <a:p>
            <a:pPr algn="just"/>
            <a:r>
              <a:rPr lang="en-US" sz="2400" dirty="0" err="1"/>
              <a:t>Kemajuan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negara </a:t>
            </a:r>
            <a:r>
              <a:rPr lang="en-US" sz="2400" dirty="0" err="1"/>
              <a:t>banyak</a:t>
            </a:r>
            <a:r>
              <a:rPr lang="en-US" sz="2400" dirty="0"/>
              <a:t> </a:t>
            </a:r>
            <a:r>
              <a:rPr lang="en-US" sz="2400" dirty="0" err="1"/>
              <a:t>ditentukan</a:t>
            </a:r>
            <a:r>
              <a:rPr lang="en-US" sz="2400" dirty="0"/>
              <a:t> oleh proses </a:t>
            </a:r>
            <a:r>
              <a:rPr lang="en-US" sz="2400" dirty="0" err="1"/>
              <a:t>edukasi</a:t>
            </a:r>
            <a:endParaRPr lang="en-US" sz="2400" dirty="0"/>
          </a:p>
          <a:p>
            <a:pPr algn="just"/>
            <a:r>
              <a:rPr lang="en-US" sz="2400" dirty="0"/>
              <a:t>Tingkat Pendidikan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menentukan</a:t>
            </a:r>
            <a:r>
              <a:rPr lang="en-US" sz="2400" dirty="0"/>
              <a:t> </a:t>
            </a:r>
            <a:r>
              <a:rPr lang="en-US" sz="2400" dirty="0" err="1"/>
              <a:t>tingkat</a:t>
            </a:r>
            <a:r>
              <a:rPr lang="en-US" sz="2400" dirty="0"/>
              <a:t> </a:t>
            </a:r>
            <a:r>
              <a:rPr lang="en-US" sz="2400" dirty="0" err="1"/>
              <a:t>pendapatan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kemakmuran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endParaRPr lang="en-US" sz="2400" dirty="0"/>
          </a:p>
          <a:p>
            <a:pPr algn="just"/>
            <a:r>
              <a:rPr lang="en-US" sz="2400" dirty="0"/>
              <a:t>Masyarakat </a:t>
            </a:r>
            <a:r>
              <a:rPr lang="en-US" sz="2400" dirty="0" err="1"/>
              <a:t>berpendidikan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mudah</a:t>
            </a:r>
            <a:r>
              <a:rPr lang="en-US" sz="2400" dirty="0"/>
              <a:t> </a:t>
            </a:r>
            <a:r>
              <a:rPr lang="en-US" sz="2400" dirty="0" err="1"/>
              <a:t>disentuh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kesadaran</a:t>
            </a:r>
            <a:r>
              <a:rPr lang="en-US" sz="2400" dirty="0"/>
              <a:t> </a:t>
            </a:r>
            <a:r>
              <a:rPr lang="en-US" sz="2400" dirty="0" err="1"/>
              <a:t>bela</a:t>
            </a:r>
            <a:r>
              <a:rPr lang="en-US" sz="2400" dirty="0"/>
              <a:t> negara</a:t>
            </a:r>
          </a:p>
        </p:txBody>
      </p:sp>
    </p:spTree>
    <p:extLst>
      <p:ext uri="{BB962C8B-B14F-4D97-AF65-F5344CB8AC3E}">
        <p14:creationId xmlns:p14="http://schemas.microsoft.com/office/powerpoint/2010/main" val="27570043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1904B85-AD1C-D15E-012E-D2E6BBA3E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783" y="788565"/>
            <a:ext cx="11252434" cy="939567"/>
          </a:xfrm>
        </p:spPr>
        <p:txBody>
          <a:bodyPr>
            <a:noAutofit/>
          </a:bodyPr>
          <a:lstStyle/>
          <a:p>
            <a:pPr algn="ctr"/>
            <a:r>
              <a:rPr lang="en-US" sz="5400" dirty="0" err="1"/>
              <a:t>institusi</a:t>
            </a:r>
            <a:endParaRPr lang="en-ID" sz="40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958F902-D766-8F38-F11F-4B070164BA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9783" y="1937857"/>
            <a:ext cx="5533800" cy="4815281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 err="1"/>
              <a:t>Politik</a:t>
            </a:r>
            <a:endParaRPr lang="en-US" sz="2400" dirty="0"/>
          </a:p>
          <a:p>
            <a:pPr algn="just"/>
            <a:r>
              <a:rPr lang="en-US" sz="2400" dirty="0"/>
              <a:t>Ekonomi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6957F15-331B-CEC0-8613-2D654EAD07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7" y="1937857"/>
            <a:ext cx="5533800" cy="4815281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institusi</a:t>
            </a:r>
            <a:r>
              <a:rPr lang="en-US" sz="2400" dirty="0"/>
              <a:t> </a:t>
            </a:r>
            <a:r>
              <a:rPr lang="en-US" sz="2400" dirty="0" err="1"/>
              <a:t>kemajuan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negara </a:t>
            </a:r>
            <a:r>
              <a:rPr lang="en-US" sz="2400" dirty="0" err="1"/>
              <a:t>banyak</a:t>
            </a:r>
            <a:r>
              <a:rPr lang="en-US" sz="2400" dirty="0"/>
              <a:t> </a:t>
            </a:r>
            <a:r>
              <a:rPr lang="en-US" sz="2400" dirty="0" err="1"/>
              <a:t>ditentukan</a:t>
            </a:r>
            <a:r>
              <a:rPr lang="en-US" sz="2400" dirty="0"/>
              <a:t> oleh </a:t>
            </a:r>
            <a:r>
              <a:rPr lang="en-US" sz="2400" dirty="0" err="1"/>
              <a:t>peran</a:t>
            </a:r>
            <a:r>
              <a:rPr lang="en-US" sz="2400" dirty="0"/>
              <a:t> dan </a:t>
            </a:r>
            <a:r>
              <a:rPr lang="en-US" sz="2400" dirty="0" err="1"/>
              <a:t>fungsi</a:t>
            </a:r>
            <a:r>
              <a:rPr lang="en-US" sz="2400" dirty="0"/>
              <a:t> </a:t>
            </a:r>
            <a:r>
              <a:rPr lang="en-US" sz="2400" dirty="0" err="1"/>
              <a:t>institusi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 dan </a:t>
            </a:r>
            <a:r>
              <a:rPr lang="en-US" sz="2400" dirty="0" err="1"/>
              <a:t>institusi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endParaRPr lang="en-US" sz="2400" dirty="0"/>
          </a:p>
          <a:p>
            <a:pPr algn="just"/>
            <a:r>
              <a:rPr lang="en-US" sz="2400" dirty="0" err="1"/>
              <a:t>Institusi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 </a:t>
            </a:r>
            <a:r>
              <a:rPr lang="en-US" sz="2400" dirty="0" err="1"/>
              <a:t>mengatur</a:t>
            </a:r>
            <a:r>
              <a:rPr lang="en-US" sz="2400" dirty="0"/>
              <a:t> </a:t>
            </a:r>
            <a:r>
              <a:rPr lang="en-US" sz="2400" dirty="0" err="1"/>
              <a:t>regulasi</a:t>
            </a:r>
            <a:r>
              <a:rPr lang="en-US" sz="2400" dirty="0"/>
              <a:t> </a:t>
            </a:r>
            <a:r>
              <a:rPr lang="en-US" sz="2400" dirty="0" err="1"/>
              <a:t>kehidupan</a:t>
            </a:r>
            <a:r>
              <a:rPr lang="en-US" sz="2400" dirty="0"/>
              <a:t> </a:t>
            </a:r>
            <a:r>
              <a:rPr lang="en-US" sz="2400" dirty="0" err="1"/>
              <a:t>berbangsa</a:t>
            </a:r>
            <a:r>
              <a:rPr lang="en-US" sz="2400" dirty="0"/>
              <a:t> dan </a:t>
            </a:r>
            <a:r>
              <a:rPr lang="en-US" sz="2400" dirty="0" err="1"/>
              <a:t>bernegara</a:t>
            </a:r>
            <a:r>
              <a:rPr lang="en-US" sz="2400" dirty="0"/>
              <a:t> yang </a:t>
            </a:r>
            <a:r>
              <a:rPr lang="en-US" sz="2400" dirty="0" err="1"/>
              <a:t>berakhir</a:t>
            </a:r>
            <a:r>
              <a:rPr lang="en-US" sz="2400" dirty="0"/>
              <a:t> pada </a:t>
            </a:r>
            <a:r>
              <a:rPr lang="en-US" sz="2400" dirty="0" err="1"/>
              <a:t>terpilihnya</a:t>
            </a:r>
            <a:r>
              <a:rPr lang="en-US" sz="2400" dirty="0"/>
              <a:t> </a:t>
            </a:r>
            <a:r>
              <a:rPr lang="en-US" sz="2400" dirty="0" err="1"/>
              <a:t>pejabat</a:t>
            </a:r>
            <a:r>
              <a:rPr lang="en-US" sz="2400" dirty="0"/>
              <a:t> negara di </a:t>
            </a:r>
            <a:r>
              <a:rPr lang="en-US" sz="2400" dirty="0" err="1"/>
              <a:t>pusat</a:t>
            </a:r>
            <a:r>
              <a:rPr lang="en-US" sz="2400" dirty="0"/>
              <a:t> dan </a:t>
            </a:r>
            <a:r>
              <a:rPr lang="en-US" sz="2400" dirty="0" err="1"/>
              <a:t>daerah</a:t>
            </a:r>
            <a:endParaRPr lang="en-US" sz="2400" dirty="0"/>
          </a:p>
          <a:p>
            <a:pPr algn="just"/>
            <a:r>
              <a:rPr lang="en-US" sz="2400" dirty="0" err="1"/>
              <a:t>Institusi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</a:t>
            </a:r>
            <a:r>
              <a:rPr lang="en-US" sz="2400" dirty="0" err="1"/>
              <a:t>mengatur</a:t>
            </a:r>
            <a:r>
              <a:rPr lang="en-US" sz="2400" dirty="0"/>
              <a:t> tata Kelola </a:t>
            </a:r>
            <a:r>
              <a:rPr lang="en-US" sz="2400" dirty="0" err="1"/>
              <a:t>kebijakan</a:t>
            </a:r>
            <a:r>
              <a:rPr lang="en-US" sz="2400" dirty="0"/>
              <a:t> fiscal dan </a:t>
            </a:r>
            <a:r>
              <a:rPr lang="en-US" sz="2400" dirty="0" err="1"/>
              <a:t>kebijakan</a:t>
            </a:r>
            <a:r>
              <a:rPr lang="en-US" sz="2400" dirty="0"/>
              <a:t> </a:t>
            </a:r>
            <a:r>
              <a:rPr lang="en-US" sz="2400" dirty="0" err="1"/>
              <a:t>moneter</a:t>
            </a:r>
            <a:r>
              <a:rPr lang="en-US" sz="2400" dirty="0"/>
              <a:t> yang </a:t>
            </a:r>
            <a:r>
              <a:rPr lang="en-US" sz="2400" dirty="0" err="1"/>
              <a:t>bersentuhan</a:t>
            </a:r>
            <a:r>
              <a:rPr lang="en-US" sz="2400" dirty="0"/>
              <a:t> </a:t>
            </a:r>
            <a:r>
              <a:rPr lang="en-US" sz="2400" dirty="0" err="1"/>
              <a:t>langsung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tingkat</a:t>
            </a:r>
            <a:r>
              <a:rPr lang="en-US" sz="2400" dirty="0"/>
              <a:t> </a:t>
            </a:r>
            <a:r>
              <a:rPr lang="en-US" sz="2400" dirty="0" err="1"/>
              <a:t>kemakmuran</a:t>
            </a:r>
            <a:r>
              <a:rPr lang="en-US" sz="2400" dirty="0"/>
              <a:t> rakyat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menyeluruh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07549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1904B85-AD1C-D15E-012E-D2E6BBA3E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783" y="788565"/>
            <a:ext cx="11252434" cy="939567"/>
          </a:xfrm>
        </p:spPr>
        <p:txBody>
          <a:bodyPr>
            <a:noAutofit/>
          </a:bodyPr>
          <a:lstStyle/>
          <a:p>
            <a:pPr algn="ctr"/>
            <a:r>
              <a:rPr lang="en-US" sz="5400" dirty="0" err="1"/>
              <a:t>Tinjauan</a:t>
            </a:r>
            <a:r>
              <a:rPr lang="en-US" sz="5400" dirty="0"/>
              <a:t> </a:t>
            </a:r>
            <a:r>
              <a:rPr lang="en-US" sz="5400" dirty="0" err="1"/>
              <a:t>historis</a:t>
            </a:r>
            <a:endParaRPr lang="en-ID" sz="40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958F902-D766-8F38-F11F-4B070164BA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9783" y="1937857"/>
            <a:ext cx="5533800" cy="4815281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</a:p>
          <a:p>
            <a:pPr algn="just"/>
            <a:r>
              <a:rPr lang="en-US" sz="2400" i="1" dirty="0"/>
              <a:t>Local Wisdom</a:t>
            </a:r>
          </a:p>
          <a:p>
            <a:pPr algn="just"/>
            <a:r>
              <a:rPr lang="en-US" sz="2400" dirty="0" err="1"/>
              <a:t>Budaya</a:t>
            </a:r>
            <a:endParaRPr lang="en-US" sz="24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6957F15-331B-CEC0-8613-2D654EAD07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7" y="1937857"/>
            <a:ext cx="5533800" cy="4815281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/>
              <a:t>Sejarah </a:t>
            </a:r>
            <a:r>
              <a:rPr lang="en-US" sz="2400" dirty="0" err="1"/>
              <a:t>membuktikan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Pancasila </a:t>
            </a:r>
            <a:r>
              <a:rPr lang="en-US" sz="2400" dirty="0" err="1"/>
              <a:t>digali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i="1" dirty="0"/>
              <a:t>local wisdom </a:t>
            </a:r>
            <a:r>
              <a:rPr lang="en-US" sz="2400" dirty="0" err="1"/>
              <a:t>bangsa</a:t>
            </a:r>
            <a:r>
              <a:rPr lang="en-US" sz="2400" dirty="0"/>
              <a:t> Indonesia dan </a:t>
            </a:r>
            <a:r>
              <a:rPr lang="en-US" sz="2400" dirty="0" err="1"/>
              <a:t>perkembangan</a:t>
            </a:r>
            <a:r>
              <a:rPr lang="en-US" sz="2400" dirty="0"/>
              <a:t> </a:t>
            </a:r>
            <a:r>
              <a:rPr lang="en-US" sz="2400" dirty="0" err="1"/>
              <a:t>budaya</a:t>
            </a:r>
            <a:r>
              <a:rPr lang="en-US" sz="2400" dirty="0"/>
              <a:t> yang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turun-temurun</a:t>
            </a:r>
            <a:r>
              <a:rPr lang="en-US" sz="2400" dirty="0"/>
              <a:t> </a:t>
            </a:r>
            <a:r>
              <a:rPr lang="en-US" sz="2400" dirty="0" err="1"/>
              <a:t>diwariskan</a:t>
            </a:r>
            <a:r>
              <a:rPr lang="en-US" sz="2400" dirty="0"/>
              <a:t> oleh </a:t>
            </a:r>
            <a:r>
              <a:rPr lang="en-US" sz="2400" dirty="0" err="1"/>
              <a:t>nenek</a:t>
            </a:r>
            <a:r>
              <a:rPr lang="en-US" sz="2400" dirty="0"/>
              <a:t> </a:t>
            </a:r>
            <a:r>
              <a:rPr lang="en-US" sz="2400" dirty="0" err="1"/>
              <a:t>moyang</a:t>
            </a:r>
            <a:r>
              <a:rPr lang="en-US" sz="2400" dirty="0"/>
              <a:t> </a:t>
            </a:r>
            <a:r>
              <a:rPr lang="en-US" sz="2400" dirty="0" err="1"/>
              <a:t>bangsa</a:t>
            </a:r>
            <a:r>
              <a:rPr lang="en-US" sz="2400" dirty="0"/>
              <a:t> Indonesia</a:t>
            </a:r>
          </a:p>
          <a:p>
            <a:pPr algn="just"/>
            <a:r>
              <a:rPr lang="en-US" sz="2400" dirty="0"/>
              <a:t>Pancasila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cermin</a:t>
            </a:r>
            <a:r>
              <a:rPr lang="en-US" sz="2400" dirty="0"/>
              <a:t> </a:t>
            </a:r>
            <a:r>
              <a:rPr lang="en-US" sz="2400" dirty="0" err="1"/>
              <a:t>kehidupan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 Indonesia </a:t>
            </a:r>
            <a:r>
              <a:rPr lang="en-US" sz="2400" dirty="0" err="1"/>
              <a:t>ribuan</a:t>
            </a:r>
            <a:r>
              <a:rPr lang="en-US" sz="2400" dirty="0"/>
              <a:t> </a:t>
            </a:r>
            <a:r>
              <a:rPr lang="en-US" sz="2400" dirty="0" err="1"/>
              <a:t>tahun</a:t>
            </a:r>
            <a:r>
              <a:rPr lang="en-US" sz="2400" dirty="0"/>
              <a:t> yang </a:t>
            </a:r>
            <a:r>
              <a:rPr lang="en-US" sz="2400" dirty="0" err="1"/>
              <a:t>lalu</a:t>
            </a:r>
            <a:endParaRPr lang="en-US" sz="2400" dirty="0"/>
          </a:p>
          <a:p>
            <a:pPr algn="just"/>
            <a:r>
              <a:rPr lang="en-US" sz="2400" dirty="0" err="1"/>
              <a:t>Artinya</a:t>
            </a:r>
            <a:r>
              <a:rPr lang="en-US" sz="2400" dirty="0"/>
              <a:t> Pancasila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sintesa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dan </a:t>
            </a:r>
            <a:r>
              <a:rPr lang="en-US" sz="2400" dirty="0" err="1"/>
              <a:t>norma</a:t>
            </a:r>
            <a:r>
              <a:rPr lang="en-US" sz="2400" dirty="0"/>
              <a:t> </a:t>
            </a:r>
            <a:r>
              <a:rPr lang="en-US" sz="2400" dirty="0" err="1"/>
              <a:t>bangsa</a:t>
            </a:r>
            <a:r>
              <a:rPr lang="en-US" sz="2400" dirty="0"/>
              <a:t> Indonesia </a:t>
            </a:r>
            <a:r>
              <a:rPr lang="en-US" sz="2400" dirty="0" err="1"/>
              <a:t>sesuai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geografi</a:t>
            </a:r>
            <a:r>
              <a:rPr lang="en-US" sz="2400" dirty="0"/>
              <a:t> dan </a:t>
            </a:r>
            <a:r>
              <a:rPr lang="en-US" sz="2400" dirty="0" err="1"/>
              <a:t>demografi</a:t>
            </a:r>
            <a:r>
              <a:rPr lang="en-US" sz="2400" dirty="0"/>
              <a:t>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geostrategi</a:t>
            </a:r>
            <a:r>
              <a:rPr lang="en-US" sz="2400" dirty="0"/>
              <a:t> negara </a:t>
            </a:r>
            <a:r>
              <a:rPr lang="en-US" sz="2400" dirty="0" err="1"/>
              <a:t>kesatuan</a:t>
            </a:r>
            <a:r>
              <a:rPr lang="en-US" sz="2400" dirty="0"/>
              <a:t> republic </a:t>
            </a:r>
            <a:r>
              <a:rPr lang="en-US" sz="2400" dirty="0" err="1"/>
              <a:t>indonesia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3284096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1904B85-AD1C-D15E-012E-D2E6BBA3E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783" y="788565"/>
            <a:ext cx="11252434" cy="939567"/>
          </a:xfrm>
        </p:spPr>
        <p:txBody>
          <a:bodyPr>
            <a:noAutofit/>
          </a:bodyPr>
          <a:lstStyle/>
          <a:p>
            <a:pPr algn="ctr"/>
            <a:r>
              <a:rPr lang="en-US" sz="5400" dirty="0"/>
              <a:t>Peran dan </a:t>
            </a:r>
            <a:r>
              <a:rPr lang="en-US" sz="5400" dirty="0" err="1"/>
              <a:t>fungsi</a:t>
            </a:r>
            <a:endParaRPr lang="en-ID" sz="40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958F902-D766-8F38-F11F-4B070164BA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9783" y="1937857"/>
            <a:ext cx="5533800" cy="481528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</a:p>
          <a:p>
            <a:pPr algn="just"/>
            <a:r>
              <a:rPr lang="en-US" sz="2400" i="1" dirty="0"/>
              <a:t>Way of Life</a:t>
            </a:r>
          </a:p>
          <a:p>
            <a:pPr algn="just"/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dirty="0" err="1"/>
              <a:t>hukum</a:t>
            </a:r>
            <a:endParaRPr lang="en-US" sz="24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6957F15-331B-CEC0-8613-2D654EAD07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7" y="1937857"/>
            <a:ext cx="5533800" cy="481528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/>
              <a:t>Pancasila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ideologi</a:t>
            </a:r>
            <a:r>
              <a:rPr lang="en-US" sz="2400" dirty="0"/>
              <a:t> negara </a:t>
            </a:r>
            <a:r>
              <a:rPr lang="en-US" sz="2400" dirty="0" err="1"/>
              <a:t>tercantum</a:t>
            </a:r>
            <a:r>
              <a:rPr lang="en-US" sz="2400" dirty="0"/>
              <a:t> pada </a:t>
            </a:r>
            <a:r>
              <a:rPr lang="en-US" sz="2400" dirty="0" err="1"/>
              <a:t>pembukaan</a:t>
            </a:r>
            <a:r>
              <a:rPr lang="en-US" sz="2400" dirty="0"/>
              <a:t> UUD 1945 Alinea </a:t>
            </a:r>
            <a:r>
              <a:rPr lang="en-US" sz="2400" dirty="0" err="1"/>
              <a:t>keempat</a:t>
            </a:r>
            <a:endParaRPr lang="en-US" sz="2400" dirty="0"/>
          </a:p>
          <a:p>
            <a:pPr algn="just"/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empiris</a:t>
            </a:r>
            <a:r>
              <a:rPr lang="en-US" sz="2400" dirty="0"/>
              <a:t> Pancasila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i="1" dirty="0"/>
              <a:t>way of life </a:t>
            </a:r>
            <a:r>
              <a:rPr lang="en-US" sz="2400" dirty="0"/>
              <a:t> yang </a:t>
            </a:r>
            <a:r>
              <a:rPr lang="en-US" sz="2400" dirty="0" err="1"/>
              <a:t>tercermin</a:t>
            </a:r>
            <a:r>
              <a:rPr lang="en-US" sz="2400" dirty="0"/>
              <a:t> pada </a:t>
            </a:r>
            <a:r>
              <a:rPr lang="en-US" sz="2400" dirty="0" err="1"/>
              <a:t>perilaku</a:t>
            </a:r>
            <a:r>
              <a:rPr lang="en-US" sz="2400" dirty="0"/>
              <a:t>, </a:t>
            </a:r>
            <a:r>
              <a:rPr lang="en-US" sz="2400" dirty="0" err="1"/>
              <a:t>ucapan</a:t>
            </a:r>
            <a:r>
              <a:rPr lang="en-US" sz="2400" dirty="0"/>
              <a:t>, </a:t>
            </a:r>
            <a:r>
              <a:rPr lang="en-US" sz="2400" dirty="0" err="1"/>
              <a:t>budi</a:t>
            </a:r>
            <a:r>
              <a:rPr lang="en-US" sz="2400" dirty="0"/>
              <a:t> </a:t>
            </a:r>
            <a:r>
              <a:rPr lang="en-US" sz="2400" dirty="0" err="1"/>
              <a:t>luhur</a:t>
            </a:r>
            <a:r>
              <a:rPr lang="en-US" sz="2400" dirty="0"/>
              <a:t>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berfikir</a:t>
            </a:r>
            <a:r>
              <a:rPr lang="en-US" sz="2400" dirty="0"/>
              <a:t> </a:t>
            </a:r>
            <a:r>
              <a:rPr lang="en-US" sz="2400" dirty="0" err="1"/>
              <a:t>positif</a:t>
            </a:r>
            <a:endParaRPr lang="en-US" sz="2400" dirty="0"/>
          </a:p>
          <a:p>
            <a:pPr algn="just"/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peraturan</a:t>
            </a:r>
            <a:r>
              <a:rPr lang="en-US" sz="2400" dirty="0"/>
              <a:t> </a:t>
            </a:r>
            <a:r>
              <a:rPr lang="en-US" sz="2400" dirty="0" err="1"/>
              <a:t>perundang-undangan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berpedoman</a:t>
            </a:r>
            <a:r>
              <a:rPr lang="en-US" sz="2400" dirty="0"/>
              <a:t> pada Pancasila dan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boleh</a:t>
            </a:r>
            <a:r>
              <a:rPr lang="en-US" sz="2400" dirty="0"/>
              <a:t> </a:t>
            </a:r>
            <a:r>
              <a:rPr lang="en-US" sz="2400" dirty="0" err="1"/>
              <a:t>bertentangan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butir-butir</a:t>
            </a:r>
            <a:r>
              <a:rPr lang="en-US" sz="2400" dirty="0"/>
              <a:t> </a:t>
            </a:r>
            <a:r>
              <a:rPr lang="en-US" sz="2400" dirty="0" err="1"/>
              <a:t>pengertian</a:t>
            </a:r>
            <a:r>
              <a:rPr lang="en-US" sz="2400" dirty="0"/>
              <a:t> </a:t>
            </a:r>
            <a:r>
              <a:rPr lang="en-US" sz="2400" dirty="0" err="1"/>
              <a:t>tiap-tiap</a:t>
            </a:r>
            <a:r>
              <a:rPr lang="en-US" sz="2400" dirty="0"/>
              <a:t> </a:t>
            </a:r>
            <a:r>
              <a:rPr lang="en-US" sz="2400" dirty="0" err="1"/>
              <a:t>silanya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884136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1904B85-AD1C-D15E-012E-D2E6BBA3E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783" y="788565"/>
            <a:ext cx="11252434" cy="939567"/>
          </a:xfrm>
        </p:spPr>
        <p:txBody>
          <a:bodyPr>
            <a:noAutofit/>
          </a:bodyPr>
          <a:lstStyle/>
          <a:p>
            <a:pPr algn="ctr"/>
            <a:r>
              <a:rPr lang="en-US" sz="5400" dirty="0" err="1"/>
              <a:t>Nasionalisme</a:t>
            </a:r>
            <a:endParaRPr lang="en-ID" sz="40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958F902-D766-8F38-F11F-4B070164BA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9783" y="1937857"/>
            <a:ext cx="5533800" cy="4815281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/>
              <a:t>Budi </a:t>
            </a:r>
            <a:r>
              <a:rPr lang="en-US" sz="2400" dirty="0" err="1"/>
              <a:t>luhur</a:t>
            </a:r>
            <a:endParaRPr lang="en-US" sz="2400" dirty="0"/>
          </a:p>
          <a:p>
            <a:pPr algn="just"/>
            <a:r>
              <a:rPr lang="en-US" sz="2400" dirty="0"/>
              <a:t>Patriot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6957F15-331B-CEC0-8613-2D654EAD07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7" y="1937857"/>
            <a:ext cx="5533800" cy="4815281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etimologis</a:t>
            </a:r>
            <a:r>
              <a:rPr lang="en-US" sz="2400" dirty="0"/>
              <a:t> kata </a:t>
            </a:r>
            <a:r>
              <a:rPr lang="en-US" sz="2400" dirty="0" err="1"/>
              <a:t>nasionalisme</a:t>
            </a:r>
            <a:r>
              <a:rPr lang="en-US" sz="2400" dirty="0"/>
              <a:t> </a:t>
            </a:r>
            <a:r>
              <a:rPr lang="en-US" sz="2400" dirty="0" err="1"/>
              <a:t>berarti</a:t>
            </a:r>
            <a:r>
              <a:rPr lang="en-US" sz="2400" dirty="0"/>
              <a:t> “</a:t>
            </a:r>
            <a:r>
              <a:rPr lang="en-US" sz="2400" dirty="0" err="1"/>
              <a:t>saya</a:t>
            </a:r>
            <a:r>
              <a:rPr lang="en-US" sz="2400" dirty="0"/>
              <a:t> </a:t>
            </a:r>
            <a:r>
              <a:rPr lang="en-US" sz="2400" dirty="0" err="1"/>
              <a:t>dilahirkan</a:t>
            </a:r>
            <a:r>
              <a:rPr lang="en-US" sz="2400" dirty="0"/>
              <a:t>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dirty="0" err="1"/>
              <a:t>makna</a:t>
            </a:r>
            <a:r>
              <a:rPr lang="en-US" sz="2400" dirty="0"/>
              <a:t> yang </a:t>
            </a:r>
            <a:r>
              <a:rPr lang="en-US" sz="2400" dirty="0" err="1"/>
              <a:t>dikembangkan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paham</a:t>
            </a:r>
            <a:r>
              <a:rPr lang="en-US" sz="2400" dirty="0"/>
              <a:t> </a:t>
            </a:r>
            <a:r>
              <a:rPr lang="en-US" sz="2400" dirty="0" err="1"/>
              <a:t>kesetiaan</a:t>
            </a:r>
            <a:r>
              <a:rPr lang="en-US" sz="2400" dirty="0"/>
              <a:t> pada </a:t>
            </a:r>
            <a:r>
              <a:rPr lang="en-US" sz="2400" dirty="0" err="1"/>
              <a:t>bangsa</a:t>
            </a:r>
            <a:r>
              <a:rPr lang="en-US" sz="2400" dirty="0"/>
              <a:t> dan negara”</a:t>
            </a:r>
          </a:p>
          <a:p>
            <a:pPr algn="just"/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semangat</a:t>
            </a:r>
            <a:r>
              <a:rPr lang="en-US" sz="2400" dirty="0"/>
              <a:t> </a:t>
            </a:r>
            <a:r>
              <a:rPr lang="en-US" sz="2400" dirty="0" err="1"/>
              <a:t>nasionalisme</a:t>
            </a:r>
            <a:r>
              <a:rPr lang="en-US" sz="2400" dirty="0"/>
              <a:t> </a:t>
            </a:r>
            <a:r>
              <a:rPr lang="en-US" sz="2400" dirty="0" err="1"/>
              <a:t>berkembang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pribadi</a:t>
            </a:r>
            <a:r>
              <a:rPr lang="en-US" sz="2400" dirty="0"/>
              <a:t> yang </a:t>
            </a:r>
            <a:r>
              <a:rPr lang="en-US" sz="2400" dirty="0" err="1"/>
              <a:t>unggul</a:t>
            </a:r>
            <a:r>
              <a:rPr lang="en-US" sz="2400" dirty="0"/>
              <a:t> dan </a:t>
            </a:r>
            <a:r>
              <a:rPr lang="en-US" sz="2400" dirty="0" err="1"/>
              <a:t>berbudi</a:t>
            </a:r>
            <a:r>
              <a:rPr lang="en-US" sz="2400" dirty="0"/>
              <a:t> </a:t>
            </a:r>
            <a:r>
              <a:rPr lang="en-US" sz="2400" dirty="0" err="1"/>
              <a:t>luhur</a:t>
            </a:r>
            <a:endParaRPr lang="en-US" sz="2400" dirty="0"/>
          </a:p>
          <a:p>
            <a:pPr algn="just"/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kasat</a:t>
            </a:r>
            <a:r>
              <a:rPr lang="en-US" sz="2400" dirty="0"/>
              <a:t> </a:t>
            </a:r>
            <a:r>
              <a:rPr lang="en-US" sz="2400" dirty="0" err="1"/>
              <a:t>mata</a:t>
            </a:r>
            <a:r>
              <a:rPr lang="en-US" sz="2400" dirty="0"/>
              <a:t> </a:t>
            </a:r>
            <a:r>
              <a:rPr lang="en-US" sz="2400" dirty="0" err="1"/>
              <a:t>semangat</a:t>
            </a:r>
            <a:r>
              <a:rPr lang="en-US" sz="2400" dirty="0"/>
              <a:t> </a:t>
            </a:r>
            <a:r>
              <a:rPr lang="en-US" sz="2400" dirty="0" err="1"/>
              <a:t>nasionalisme</a:t>
            </a:r>
            <a:r>
              <a:rPr lang="en-US" sz="2400" dirty="0"/>
              <a:t> </a:t>
            </a:r>
            <a:r>
              <a:rPr lang="en-US" sz="2400" dirty="0" err="1"/>
              <a:t>berwujud</a:t>
            </a:r>
            <a:r>
              <a:rPr lang="en-US" sz="2400" dirty="0"/>
              <a:t> pada </a:t>
            </a:r>
            <a:r>
              <a:rPr lang="en-US" sz="2400" dirty="0" err="1"/>
              <a:t>jiwa</a:t>
            </a:r>
            <a:r>
              <a:rPr lang="en-US" sz="2400" dirty="0"/>
              <a:t> patriot, </a:t>
            </a:r>
            <a:r>
              <a:rPr lang="en-US" sz="2400" dirty="0" err="1"/>
              <a:t>rela</a:t>
            </a:r>
            <a:r>
              <a:rPr lang="en-US" sz="2400" dirty="0"/>
              <a:t> </a:t>
            </a:r>
            <a:r>
              <a:rPr lang="en-US" sz="2400" dirty="0" err="1"/>
              <a:t>berkorban</a:t>
            </a:r>
            <a:r>
              <a:rPr lang="en-US" sz="2400" dirty="0"/>
              <a:t> dan </a:t>
            </a:r>
            <a:r>
              <a:rPr lang="en-US" sz="2400" dirty="0" err="1"/>
              <a:t>semangat</a:t>
            </a:r>
            <a:r>
              <a:rPr lang="en-US" sz="2400" dirty="0"/>
              <a:t> </a:t>
            </a:r>
            <a:r>
              <a:rPr lang="en-US" sz="2400" dirty="0" err="1"/>
              <a:t>pengabdian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bangsa</a:t>
            </a:r>
            <a:r>
              <a:rPr lang="en-US" sz="2400" dirty="0"/>
              <a:t> dan negara Indonesia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1186030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1904B85-AD1C-D15E-012E-D2E6BBA3E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783" y="788565"/>
            <a:ext cx="11252434" cy="939567"/>
          </a:xfrm>
        </p:spPr>
        <p:txBody>
          <a:bodyPr>
            <a:noAutofit/>
          </a:bodyPr>
          <a:lstStyle/>
          <a:p>
            <a:pPr algn="ctr"/>
            <a:r>
              <a:rPr lang="en-US" sz="5400" dirty="0" err="1"/>
              <a:t>BhiNneka</a:t>
            </a:r>
            <a:r>
              <a:rPr lang="en-US" sz="5400" dirty="0"/>
              <a:t> </a:t>
            </a:r>
            <a:r>
              <a:rPr lang="en-US" sz="5400" dirty="0" err="1"/>
              <a:t>tunggal</a:t>
            </a:r>
            <a:r>
              <a:rPr lang="en-US" sz="5400" dirty="0"/>
              <a:t> </a:t>
            </a:r>
            <a:r>
              <a:rPr lang="en-US" sz="5400" dirty="0" err="1"/>
              <a:t>ika</a:t>
            </a:r>
            <a:endParaRPr lang="en-ID" sz="40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958F902-D766-8F38-F11F-4B070164BA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9783" y="1937857"/>
            <a:ext cx="5533800" cy="4815281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 err="1"/>
              <a:t>Persatuan</a:t>
            </a:r>
            <a:endParaRPr lang="en-US" sz="2400" dirty="0"/>
          </a:p>
          <a:p>
            <a:pPr algn="just"/>
            <a:r>
              <a:rPr lang="en-US" sz="2400" dirty="0" err="1"/>
              <a:t>Kesatuan</a:t>
            </a:r>
            <a:endParaRPr lang="en-US" sz="24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6957F15-331B-CEC0-8613-2D654EAD07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7" y="1937857"/>
            <a:ext cx="5533800" cy="4815281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/>
              <a:t>Ada dua </a:t>
            </a:r>
            <a:r>
              <a:rPr lang="en-US" sz="2400" dirty="0" err="1"/>
              <a:t>peristiwa</a:t>
            </a:r>
            <a:r>
              <a:rPr lang="en-US" sz="2400" dirty="0"/>
              <a:t> yang </a:t>
            </a:r>
            <a:r>
              <a:rPr lang="en-US" sz="2400" dirty="0" err="1"/>
              <a:t>melahirkan</a:t>
            </a:r>
            <a:r>
              <a:rPr lang="en-US" sz="2400" dirty="0"/>
              <a:t> </a:t>
            </a:r>
            <a:r>
              <a:rPr lang="en-US" sz="2400" dirty="0" err="1"/>
              <a:t>semangat</a:t>
            </a:r>
            <a:r>
              <a:rPr lang="en-US" sz="2400" dirty="0"/>
              <a:t> </a:t>
            </a:r>
            <a:r>
              <a:rPr lang="en-US" sz="2400" dirty="0" err="1"/>
              <a:t>persatuan</a:t>
            </a:r>
            <a:r>
              <a:rPr lang="en-US" sz="2400" dirty="0"/>
              <a:t> dan </a:t>
            </a:r>
            <a:r>
              <a:rPr lang="en-US" sz="2400" dirty="0" err="1"/>
              <a:t>kesatuan</a:t>
            </a:r>
            <a:r>
              <a:rPr lang="en-US" sz="2400" dirty="0"/>
              <a:t> </a:t>
            </a:r>
            <a:r>
              <a:rPr lang="en-US" sz="2400" dirty="0" err="1"/>
              <a:t>yaitu</a:t>
            </a:r>
            <a:r>
              <a:rPr lang="en-US" sz="2400" dirty="0"/>
              <a:t> : pada </a:t>
            </a:r>
            <a:r>
              <a:rPr lang="en-US" sz="2400" dirty="0" err="1"/>
              <a:t>tanggal</a:t>
            </a:r>
            <a:r>
              <a:rPr lang="en-US" sz="2400" dirty="0"/>
              <a:t> 20 Mei 1908 </a:t>
            </a:r>
            <a:r>
              <a:rPr lang="en-US" sz="2400" dirty="0" err="1"/>
              <a:t>lahir</a:t>
            </a:r>
            <a:r>
              <a:rPr lang="en-US" sz="2400" dirty="0"/>
              <a:t> </a:t>
            </a:r>
            <a:r>
              <a:rPr lang="en-US" sz="2400" dirty="0" err="1"/>
              <a:t>perkumpulan</a:t>
            </a:r>
            <a:r>
              <a:rPr lang="en-US" sz="2400" dirty="0"/>
              <a:t> pemuda </a:t>
            </a:r>
            <a:r>
              <a:rPr lang="en-US" sz="2400" dirty="0" err="1"/>
              <a:t>terpelajar</a:t>
            </a:r>
            <a:r>
              <a:rPr lang="en-US" sz="2400" dirty="0"/>
              <a:t> “Budi Utomo” dan pada </a:t>
            </a:r>
            <a:r>
              <a:rPr lang="en-US" sz="2400" dirty="0" err="1"/>
              <a:t>tanggal</a:t>
            </a:r>
            <a:r>
              <a:rPr lang="en-US" sz="2400" dirty="0"/>
              <a:t> 28 </a:t>
            </a:r>
            <a:r>
              <a:rPr lang="en-US" sz="2400" dirty="0" err="1"/>
              <a:t>Oktober</a:t>
            </a:r>
            <a:r>
              <a:rPr lang="en-US" sz="2400" dirty="0"/>
              <a:t> 1928 </a:t>
            </a:r>
            <a:r>
              <a:rPr lang="en-US" sz="2400" dirty="0" err="1"/>
              <a:t>dilaksanakan</a:t>
            </a:r>
            <a:r>
              <a:rPr lang="en-US" sz="2400" dirty="0"/>
              <a:t> </a:t>
            </a:r>
            <a:r>
              <a:rPr lang="en-US" sz="2400" dirty="0" err="1"/>
              <a:t>ikrar</a:t>
            </a:r>
            <a:r>
              <a:rPr lang="en-US" sz="2400" dirty="0"/>
              <a:t> </a:t>
            </a:r>
            <a:r>
              <a:rPr lang="en-US" sz="2400" dirty="0" err="1"/>
              <a:t>sumpah</a:t>
            </a:r>
            <a:r>
              <a:rPr lang="en-US" sz="2400" dirty="0"/>
              <a:t> pemuda</a:t>
            </a:r>
          </a:p>
          <a:p>
            <a:pPr algn="just"/>
            <a:r>
              <a:rPr lang="en-US" sz="2400" dirty="0" err="1"/>
              <a:t>Semangat</a:t>
            </a:r>
            <a:r>
              <a:rPr lang="en-US" sz="2400" dirty="0"/>
              <a:t> </a:t>
            </a:r>
            <a:r>
              <a:rPr lang="en-US" sz="2400" dirty="0" err="1"/>
              <a:t>Bhinneka</a:t>
            </a:r>
            <a:r>
              <a:rPr lang="en-US" sz="2400" dirty="0"/>
              <a:t> Tunggal </a:t>
            </a:r>
            <a:r>
              <a:rPr lang="en-US" sz="2400" dirty="0" err="1"/>
              <a:t>Ika</a:t>
            </a:r>
            <a:r>
              <a:rPr lang="en-US" sz="2400" dirty="0"/>
              <a:t> </a:t>
            </a:r>
            <a:r>
              <a:rPr lang="en-US" sz="2400" dirty="0" err="1"/>
              <a:t>melahirkan</a:t>
            </a:r>
            <a:r>
              <a:rPr lang="en-US" sz="2400" dirty="0"/>
              <a:t> </a:t>
            </a:r>
            <a:r>
              <a:rPr lang="en-US" sz="2400" dirty="0" err="1"/>
              <a:t>nasionalisme</a:t>
            </a:r>
            <a:endParaRPr lang="en-US" sz="2400" dirty="0"/>
          </a:p>
          <a:p>
            <a:pPr algn="just"/>
            <a:r>
              <a:rPr lang="en-US" sz="2400" dirty="0" err="1"/>
              <a:t>Berbeda-beda</a:t>
            </a:r>
            <a:r>
              <a:rPr lang="en-US" sz="2400" dirty="0"/>
              <a:t> </a:t>
            </a:r>
            <a:r>
              <a:rPr lang="en-US" sz="2400" dirty="0" err="1"/>
              <a:t>tetapi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identitas</a:t>
            </a:r>
            <a:r>
              <a:rPr lang="en-US" sz="2400" dirty="0"/>
              <a:t> dan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tujuan</a:t>
            </a:r>
            <a:r>
              <a:rPr lang="en-US" sz="2400" dirty="0"/>
              <a:t>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 </a:t>
            </a:r>
            <a:r>
              <a:rPr lang="en-US" sz="2400" dirty="0" err="1"/>
              <a:t>adil</a:t>
            </a:r>
            <a:r>
              <a:rPr lang="en-US" sz="2400" dirty="0"/>
              <a:t> dan Makmur </a:t>
            </a:r>
            <a:r>
              <a:rPr lang="en-US" sz="2400" dirty="0" err="1"/>
              <a:t>berdasarkan</a:t>
            </a:r>
            <a:r>
              <a:rPr lang="en-US" sz="2400" dirty="0"/>
              <a:t> Pancasila 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1363677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1904B85-AD1C-D15E-012E-D2E6BBA3E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783" y="788565"/>
            <a:ext cx="11252434" cy="939567"/>
          </a:xfrm>
        </p:spPr>
        <p:txBody>
          <a:bodyPr>
            <a:noAutofit/>
          </a:bodyPr>
          <a:lstStyle/>
          <a:p>
            <a:pPr algn="ctr"/>
            <a:r>
              <a:rPr lang="en-US" sz="5400" dirty="0"/>
              <a:t>Sila </a:t>
            </a:r>
            <a:r>
              <a:rPr lang="en-US" sz="5400" dirty="0" err="1"/>
              <a:t>pertama</a:t>
            </a:r>
            <a:endParaRPr lang="en-ID" sz="40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958F902-D766-8F38-F11F-4B070164BA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9783" y="1937857"/>
            <a:ext cx="5533800" cy="481528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 err="1"/>
              <a:t>Kepercayaan</a:t>
            </a:r>
            <a:endParaRPr lang="en-US" sz="2400" dirty="0"/>
          </a:p>
          <a:p>
            <a:pPr algn="just"/>
            <a:r>
              <a:rPr lang="en-US" sz="2400" dirty="0" err="1"/>
              <a:t>Toleransi</a:t>
            </a:r>
            <a:endParaRPr lang="en-US" sz="24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6957F15-331B-CEC0-8613-2D654EAD07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7" y="1937857"/>
            <a:ext cx="5533800" cy="481528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 err="1"/>
              <a:t>Kepercayaan</a:t>
            </a:r>
            <a:r>
              <a:rPr lang="en-US" sz="2400" dirty="0"/>
              <a:t> dan </a:t>
            </a:r>
            <a:r>
              <a:rPr lang="en-US" sz="2400" dirty="0" err="1"/>
              <a:t>keyakinan</a:t>
            </a:r>
            <a:r>
              <a:rPr lang="en-US" sz="2400" dirty="0"/>
              <a:t> pada </a:t>
            </a:r>
            <a:r>
              <a:rPr lang="en-US" sz="2400" dirty="0" err="1"/>
              <a:t>ketuhanan</a:t>
            </a:r>
            <a:r>
              <a:rPr lang="en-US" sz="2400" dirty="0"/>
              <a:t> yang </a:t>
            </a:r>
            <a:r>
              <a:rPr lang="en-US" sz="2400" dirty="0" err="1"/>
              <a:t>maha</a:t>
            </a:r>
            <a:r>
              <a:rPr lang="en-US" sz="2400" dirty="0"/>
              <a:t> </a:t>
            </a:r>
            <a:r>
              <a:rPr lang="en-US" sz="2400" dirty="0" err="1"/>
              <a:t>esa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keharusan</a:t>
            </a:r>
            <a:r>
              <a:rPr lang="en-US" sz="2400" dirty="0"/>
              <a:t> </a:t>
            </a:r>
            <a:r>
              <a:rPr lang="en-US" sz="2400" dirty="0" err="1"/>
              <a:t>bagi</a:t>
            </a:r>
            <a:r>
              <a:rPr lang="en-US" sz="2400" dirty="0"/>
              <a:t> </a:t>
            </a:r>
            <a:r>
              <a:rPr lang="en-US" sz="2400" dirty="0" err="1"/>
              <a:t>seluruh</a:t>
            </a:r>
            <a:r>
              <a:rPr lang="en-US" sz="2400" dirty="0"/>
              <a:t> </a:t>
            </a:r>
            <a:r>
              <a:rPr lang="en-US" sz="2400" dirty="0" err="1"/>
              <a:t>bangsa</a:t>
            </a:r>
            <a:r>
              <a:rPr lang="en-US" sz="2400" dirty="0"/>
              <a:t> Indonesia</a:t>
            </a:r>
          </a:p>
          <a:p>
            <a:pPr algn="just"/>
            <a:r>
              <a:rPr lang="en-US" sz="2400" dirty="0" err="1"/>
              <a:t>Kepercayaan</a:t>
            </a:r>
            <a:r>
              <a:rPr lang="en-US" sz="2400" dirty="0"/>
              <a:t> dan </a:t>
            </a:r>
            <a:r>
              <a:rPr lang="en-US" sz="2400" dirty="0" err="1"/>
              <a:t>keyakinan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bersifat</a:t>
            </a:r>
            <a:r>
              <a:rPr lang="en-US" sz="2400" dirty="0"/>
              <a:t> </a:t>
            </a:r>
            <a:r>
              <a:rPr lang="en-US" sz="2400" dirty="0" err="1"/>
              <a:t>pribadi</a:t>
            </a:r>
            <a:r>
              <a:rPr lang="en-US" sz="2400" dirty="0"/>
              <a:t>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dirty="0" err="1"/>
              <a:t>antar</a:t>
            </a:r>
            <a:r>
              <a:rPr lang="en-US" sz="2400" dirty="0"/>
              <a:t> </a:t>
            </a:r>
            <a:r>
              <a:rPr lang="en-US" sz="2400" dirty="0" err="1"/>
              <a:t>individu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saling</a:t>
            </a:r>
            <a:r>
              <a:rPr lang="en-US" sz="2400" dirty="0"/>
              <a:t> </a:t>
            </a:r>
            <a:r>
              <a:rPr lang="en-US" sz="2400" dirty="0" err="1"/>
              <a:t>menghormati</a:t>
            </a:r>
            <a:endParaRPr lang="en-US" sz="2400" dirty="0"/>
          </a:p>
          <a:p>
            <a:pPr algn="just"/>
            <a:r>
              <a:rPr lang="en-US" sz="2400" dirty="0" err="1"/>
              <a:t>Toleransi</a:t>
            </a:r>
            <a:r>
              <a:rPr lang="en-US" sz="2400" dirty="0"/>
              <a:t> </a:t>
            </a:r>
            <a:r>
              <a:rPr lang="en-US" sz="2400" dirty="0" err="1"/>
              <a:t>antar</a:t>
            </a:r>
            <a:r>
              <a:rPr lang="en-US" sz="2400" dirty="0"/>
              <a:t> </a:t>
            </a:r>
            <a:r>
              <a:rPr lang="en-US" sz="2400" dirty="0" err="1"/>
              <a:t>umat</a:t>
            </a:r>
            <a:r>
              <a:rPr lang="en-US" sz="2400" dirty="0"/>
              <a:t> </a:t>
            </a:r>
            <a:r>
              <a:rPr lang="en-US" sz="2400" dirty="0" err="1"/>
              <a:t>seagama</a:t>
            </a:r>
            <a:r>
              <a:rPr lang="en-US" sz="2400" dirty="0"/>
              <a:t>, </a:t>
            </a:r>
            <a:r>
              <a:rPr lang="en-US" sz="2400" dirty="0" err="1"/>
              <a:t>antar</a:t>
            </a:r>
            <a:r>
              <a:rPr lang="en-US" sz="2400" dirty="0"/>
              <a:t> </a:t>
            </a:r>
            <a:r>
              <a:rPr lang="en-US" sz="2400" dirty="0" err="1"/>
              <a:t>umat</a:t>
            </a:r>
            <a:r>
              <a:rPr lang="en-US" sz="2400" dirty="0"/>
              <a:t> </a:t>
            </a:r>
            <a:r>
              <a:rPr lang="en-US" sz="2400" dirty="0" err="1"/>
              <a:t>beragama</a:t>
            </a:r>
            <a:r>
              <a:rPr lang="en-US" sz="2400" dirty="0"/>
              <a:t> dan </a:t>
            </a:r>
            <a:r>
              <a:rPr lang="en-US" sz="2400" dirty="0" err="1"/>
              <a:t>toleransi</a:t>
            </a:r>
            <a:r>
              <a:rPr lang="en-US" sz="2400" dirty="0"/>
              <a:t> pada </a:t>
            </a:r>
            <a:r>
              <a:rPr lang="en-US" sz="2400" dirty="0" err="1"/>
              <a:t>pemerintah</a:t>
            </a:r>
            <a:endParaRPr lang="en-US" sz="2400" dirty="0"/>
          </a:p>
          <a:p>
            <a:pPr algn="just"/>
            <a:r>
              <a:rPr lang="en-US" sz="2400" dirty="0" err="1"/>
              <a:t>Beragam</a:t>
            </a:r>
            <a:r>
              <a:rPr lang="en-US" sz="2400" dirty="0"/>
              <a:t> agama dan </a:t>
            </a:r>
            <a:r>
              <a:rPr lang="en-US" sz="2400" dirty="0" err="1"/>
              <a:t>beragam</a:t>
            </a:r>
            <a:r>
              <a:rPr lang="en-US" sz="2400" dirty="0"/>
              <a:t> </a:t>
            </a:r>
            <a:r>
              <a:rPr lang="en-US" sz="2400" dirty="0" err="1"/>
              <a:t>aliran</a:t>
            </a:r>
            <a:r>
              <a:rPr lang="en-US" sz="2400" dirty="0"/>
              <a:t> </a:t>
            </a:r>
            <a:r>
              <a:rPr lang="en-US" sz="2400" dirty="0" err="1"/>
              <a:t>kepercayaan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potensi</a:t>
            </a:r>
            <a:r>
              <a:rPr lang="en-US" sz="2400" dirty="0"/>
              <a:t> </a:t>
            </a:r>
            <a:r>
              <a:rPr lang="en-US" sz="2400" dirty="0" err="1"/>
              <a:t>kekuatan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saling</a:t>
            </a:r>
            <a:r>
              <a:rPr lang="en-US" sz="2400" dirty="0"/>
              <a:t> </a:t>
            </a:r>
            <a:r>
              <a:rPr lang="en-US" sz="2400" dirty="0" err="1"/>
              <a:t>melengkapi</a:t>
            </a:r>
            <a:r>
              <a:rPr lang="en-US" sz="2400" dirty="0"/>
              <a:t> </a:t>
            </a:r>
            <a:r>
              <a:rPr lang="en-US" sz="2400" dirty="0" err="1"/>
              <a:t>tetapi</a:t>
            </a:r>
            <a:r>
              <a:rPr lang="en-US" sz="2400" dirty="0"/>
              <a:t> </a:t>
            </a:r>
            <a:r>
              <a:rPr lang="en-US" sz="2400" dirty="0" err="1"/>
              <a:t>sekaligus</a:t>
            </a:r>
            <a:r>
              <a:rPr lang="en-US" sz="2400" dirty="0"/>
              <a:t> </a:t>
            </a:r>
            <a:r>
              <a:rPr lang="en-US" sz="2400" dirty="0" err="1"/>
              <a:t>terbuka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</a:t>
            </a:r>
            <a:r>
              <a:rPr lang="en-US" sz="2400" dirty="0" err="1"/>
              <a:t>friksi</a:t>
            </a:r>
            <a:r>
              <a:rPr lang="en-US" sz="2400" dirty="0"/>
              <a:t> </a:t>
            </a:r>
            <a:r>
              <a:rPr lang="en-US" sz="2400" dirty="0" err="1"/>
              <a:t>negatif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936234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1904B85-AD1C-D15E-012E-D2E6BBA3E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783" y="788565"/>
            <a:ext cx="11252434" cy="939567"/>
          </a:xfrm>
        </p:spPr>
        <p:txBody>
          <a:bodyPr>
            <a:noAutofit/>
          </a:bodyPr>
          <a:lstStyle/>
          <a:p>
            <a:pPr algn="ctr"/>
            <a:r>
              <a:rPr lang="en-US" sz="5400" dirty="0"/>
              <a:t>Sila </a:t>
            </a:r>
            <a:r>
              <a:rPr lang="en-US" sz="5400" dirty="0" err="1"/>
              <a:t>kedua</a:t>
            </a:r>
            <a:endParaRPr lang="en-ID" sz="40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958F902-D766-8F38-F11F-4B070164BA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9783" y="1937857"/>
            <a:ext cx="5533800" cy="481528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/>
              <a:t>Adil</a:t>
            </a:r>
          </a:p>
          <a:p>
            <a:pPr algn="just"/>
            <a:r>
              <a:rPr lang="en-US" sz="2400" dirty="0" err="1"/>
              <a:t>Beradab</a:t>
            </a:r>
            <a:endParaRPr lang="en-US" sz="24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6957F15-331B-CEC0-8613-2D654EAD07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7" y="1937857"/>
            <a:ext cx="5533800" cy="481528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 err="1"/>
              <a:t>Menjunjung</a:t>
            </a:r>
            <a:r>
              <a:rPr lang="en-US" sz="2400" dirty="0"/>
              <a:t> </a:t>
            </a:r>
            <a:r>
              <a:rPr lang="en-US" sz="2400" dirty="0" err="1"/>
              <a:t>tinggi</a:t>
            </a:r>
            <a:r>
              <a:rPr lang="en-US" sz="2400" dirty="0"/>
              <a:t> </a:t>
            </a:r>
            <a:r>
              <a:rPr lang="en-US" sz="2400" dirty="0" err="1"/>
              <a:t>nilai-nilai</a:t>
            </a:r>
            <a:r>
              <a:rPr lang="en-US" sz="2400" dirty="0"/>
              <a:t> </a:t>
            </a:r>
            <a:r>
              <a:rPr lang="en-US" sz="2400" dirty="0" err="1"/>
              <a:t>kemanusiaan</a:t>
            </a:r>
            <a:r>
              <a:rPr lang="en-US" sz="2400" dirty="0"/>
              <a:t>, </a:t>
            </a:r>
            <a:r>
              <a:rPr lang="en-US" sz="2400" dirty="0" err="1"/>
              <a:t>berbuat</a:t>
            </a:r>
            <a:r>
              <a:rPr lang="en-US" sz="2400" dirty="0"/>
              <a:t> </a:t>
            </a:r>
            <a:r>
              <a:rPr lang="en-US" sz="2400" dirty="0" err="1"/>
              <a:t>adil</a:t>
            </a:r>
            <a:r>
              <a:rPr lang="en-US" sz="2400" dirty="0"/>
              <a:t> dan </a:t>
            </a:r>
            <a:r>
              <a:rPr lang="en-US" sz="2400" dirty="0" err="1"/>
              <a:t>tepo-seliro</a:t>
            </a:r>
            <a:r>
              <a:rPr lang="en-US" sz="2400" dirty="0"/>
              <a:t>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menghormati</a:t>
            </a:r>
            <a:r>
              <a:rPr lang="en-US" sz="2400" dirty="0"/>
              <a:t> </a:t>
            </a:r>
            <a:r>
              <a:rPr lang="en-US" sz="2400" dirty="0" err="1"/>
              <a:t>keberagaman</a:t>
            </a:r>
            <a:endParaRPr lang="en-US" sz="2400" dirty="0"/>
          </a:p>
          <a:p>
            <a:pPr algn="just"/>
            <a:r>
              <a:rPr lang="en-US" sz="2400" dirty="0" err="1"/>
              <a:t>Mempunyai</a:t>
            </a:r>
            <a:r>
              <a:rPr lang="en-US" sz="2400" dirty="0"/>
              <a:t> </a:t>
            </a:r>
            <a:r>
              <a:rPr lang="en-US" sz="2400" dirty="0" err="1"/>
              <a:t>kedudukan</a:t>
            </a:r>
            <a:r>
              <a:rPr lang="en-US" sz="2400" dirty="0"/>
              <a:t> dan </a:t>
            </a:r>
            <a:r>
              <a:rPr lang="en-US" sz="2400" dirty="0" err="1"/>
              <a:t>manfaat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proporsional</a:t>
            </a:r>
            <a:r>
              <a:rPr lang="en-US" sz="2400" dirty="0"/>
              <a:t> dan </a:t>
            </a:r>
            <a:r>
              <a:rPr lang="en-US" sz="2400" dirty="0" err="1"/>
              <a:t>tanggung</a:t>
            </a:r>
            <a:r>
              <a:rPr lang="en-US" sz="2400" dirty="0"/>
              <a:t> </a:t>
            </a:r>
            <a:r>
              <a:rPr lang="en-US" sz="2400" dirty="0" err="1"/>
              <a:t>jawab</a:t>
            </a:r>
            <a:r>
              <a:rPr lang="en-US" sz="2400" dirty="0"/>
              <a:t> dan </a:t>
            </a:r>
            <a:r>
              <a:rPr lang="en-US" sz="2400" dirty="0" err="1"/>
              <a:t>dikembangkan</a:t>
            </a:r>
            <a:r>
              <a:rPr lang="en-US" sz="2400" dirty="0"/>
              <a:t> </a:t>
            </a:r>
            <a:r>
              <a:rPr lang="en-US" sz="2400" dirty="0" err="1"/>
              <a:t>sikap</a:t>
            </a:r>
            <a:r>
              <a:rPr lang="en-US" sz="2400" dirty="0"/>
              <a:t> </a:t>
            </a:r>
            <a:r>
              <a:rPr lang="en-US" sz="2400" dirty="0" err="1"/>
              <a:t>saling</a:t>
            </a:r>
            <a:r>
              <a:rPr lang="en-US" sz="2400" dirty="0"/>
              <a:t> </a:t>
            </a:r>
            <a:r>
              <a:rPr lang="en-US" sz="2400" dirty="0" err="1"/>
              <a:t>hormat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peran</a:t>
            </a:r>
            <a:r>
              <a:rPr lang="en-US" sz="2400" dirty="0"/>
              <a:t> dan </a:t>
            </a:r>
            <a:r>
              <a:rPr lang="en-US" sz="2400" dirty="0" err="1"/>
              <a:t>fungsi</a:t>
            </a:r>
            <a:r>
              <a:rPr lang="en-US" sz="2400" dirty="0"/>
              <a:t> masing-masing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kehidupan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yang </a:t>
            </a:r>
            <a:r>
              <a:rPr lang="en-US" sz="2400" dirty="0" err="1"/>
              <a:t>dinamis</a:t>
            </a:r>
            <a:endParaRPr lang="en-US" sz="2400" dirty="0"/>
          </a:p>
          <a:p>
            <a:pPr algn="just"/>
            <a:r>
              <a:rPr lang="en-US" sz="2400" dirty="0" err="1"/>
              <a:t>Menjalin</a:t>
            </a:r>
            <a:r>
              <a:rPr lang="en-US" sz="2400" dirty="0"/>
              <a:t> </a:t>
            </a:r>
            <a:r>
              <a:rPr lang="en-US" sz="2400" dirty="0" err="1"/>
              <a:t>hubungan</a:t>
            </a:r>
            <a:r>
              <a:rPr lang="en-US" sz="2400" dirty="0"/>
              <a:t> yang </a:t>
            </a:r>
            <a:r>
              <a:rPr lang="en-US" sz="2400" dirty="0" err="1"/>
              <a:t>harmonis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semangat</a:t>
            </a:r>
            <a:r>
              <a:rPr lang="en-US" sz="2400" dirty="0"/>
              <a:t> gotong royong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semangat</a:t>
            </a:r>
            <a:r>
              <a:rPr lang="en-US" sz="2400" dirty="0"/>
              <a:t> </a:t>
            </a:r>
            <a:r>
              <a:rPr lang="en-US" sz="2400" dirty="0" err="1"/>
              <a:t>berbagi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fiantropi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3331532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1904B85-AD1C-D15E-012E-D2E6BBA3E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783" y="788565"/>
            <a:ext cx="11252434" cy="939567"/>
          </a:xfrm>
        </p:spPr>
        <p:txBody>
          <a:bodyPr>
            <a:noAutofit/>
          </a:bodyPr>
          <a:lstStyle/>
          <a:p>
            <a:pPr algn="ctr"/>
            <a:r>
              <a:rPr lang="en-US" sz="5400" dirty="0"/>
              <a:t>Sila </a:t>
            </a:r>
            <a:r>
              <a:rPr lang="en-US" sz="5400" dirty="0" err="1"/>
              <a:t>ketiga</a:t>
            </a:r>
            <a:endParaRPr lang="en-ID" sz="40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958F902-D766-8F38-F11F-4B070164BA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9783" y="1937857"/>
            <a:ext cx="5533800" cy="481528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 err="1"/>
              <a:t>Keberagaman</a:t>
            </a:r>
            <a:endParaRPr lang="en-US" sz="2400" dirty="0"/>
          </a:p>
          <a:p>
            <a:pPr algn="just"/>
            <a:r>
              <a:rPr lang="en-US" sz="2400" dirty="0" err="1"/>
              <a:t>Kepentingan</a:t>
            </a:r>
            <a:endParaRPr lang="en-US" sz="24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6957F15-331B-CEC0-8613-2D654EAD07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7" y="1937857"/>
            <a:ext cx="5533800" cy="481528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/>
              <a:t>Salah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unsur</a:t>
            </a:r>
            <a:r>
              <a:rPr lang="en-US" sz="2400" dirty="0"/>
              <a:t> </a:t>
            </a:r>
            <a:r>
              <a:rPr lang="en-US" sz="2400" dirty="0" err="1"/>
              <a:t>berdirinya</a:t>
            </a:r>
            <a:r>
              <a:rPr lang="en-US" sz="2400" dirty="0"/>
              <a:t> negara </a:t>
            </a:r>
            <a:r>
              <a:rPr lang="en-US" sz="2400" dirty="0" err="1"/>
              <a:t>adalah</a:t>
            </a:r>
            <a:r>
              <a:rPr lang="en-US" sz="2400" dirty="0"/>
              <a:t> rasa </a:t>
            </a:r>
            <a:r>
              <a:rPr lang="en-US" sz="2400" dirty="0" err="1"/>
              <a:t>persatuan</a:t>
            </a:r>
            <a:r>
              <a:rPr lang="en-US" sz="2400" dirty="0"/>
              <a:t> </a:t>
            </a:r>
            <a:r>
              <a:rPr lang="en-US" sz="2400" dirty="0" err="1"/>
              <a:t>diantara</a:t>
            </a:r>
            <a:r>
              <a:rPr lang="en-US" sz="2400" dirty="0"/>
              <a:t> </a:t>
            </a:r>
            <a:r>
              <a:rPr lang="en-US" sz="2400" dirty="0" err="1"/>
              <a:t>keberagaman</a:t>
            </a:r>
            <a:r>
              <a:rPr lang="en-US" sz="2400" dirty="0"/>
              <a:t> dan </a:t>
            </a:r>
            <a:r>
              <a:rPr lang="en-US" sz="2400" dirty="0" err="1"/>
              <a:t>berbagai</a:t>
            </a:r>
            <a:r>
              <a:rPr lang="en-US" sz="2400" dirty="0"/>
              <a:t> </a:t>
            </a:r>
            <a:r>
              <a:rPr lang="en-US" sz="2400" dirty="0" err="1"/>
              <a:t>kepentingan</a:t>
            </a:r>
            <a:endParaRPr lang="en-US" sz="2400" dirty="0"/>
          </a:p>
          <a:p>
            <a:pPr algn="just"/>
            <a:r>
              <a:rPr lang="en-US" sz="2400" dirty="0" err="1"/>
              <a:t>Persatuan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wujud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semangat</a:t>
            </a:r>
            <a:r>
              <a:rPr lang="en-US" sz="2400" dirty="0"/>
              <a:t> </a:t>
            </a:r>
            <a:r>
              <a:rPr lang="en-US" sz="2400" dirty="0" err="1"/>
              <a:t>cinta</a:t>
            </a:r>
            <a:r>
              <a:rPr lang="en-US" sz="2400" dirty="0"/>
              <a:t> </a:t>
            </a:r>
            <a:r>
              <a:rPr lang="en-US" sz="2400" dirty="0" err="1"/>
              <a:t>tanah</a:t>
            </a:r>
            <a:r>
              <a:rPr lang="en-US" sz="2400" dirty="0"/>
              <a:t> air Indonesia</a:t>
            </a:r>
          </a:p>
          <a:p>
            <a:pPr algn="just"/>
            <a:r>
              <a:rPr lang="en-US" sz="2400" dirty="0" err="1"/>
              <a:t>Identitas</a:t>
            </a:r>
            <a:r>
              <a:rPr lang="en-US" sz="2400" dirty="0"/>
              <a:t> yang </a:t>
            </a:r>
            <a:r>
              <a:rPr lang="en-US" sz="2400" dirty="0" err="1"/>
              <a:t>sama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Bahasa, </a:t>
            </a:r>
            <a:r>
              <a:rPr lang="en-US" sz="2400" dirty="0" err="1"/>
              <a:t>bendera</a:t>
            </a:r>
            <a:r>
              <a:rPr lang="en-US" sz="2400" dirty="0"/>
              <a:t> </a:t>
            </a:r>
            <a:r>
              <a:rPr lang="en-US" sz="2400" dirty="0" err="1"/>
              <a:t>dll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perekat</a:t>
            </a:r>
            <a:r>
              <a:rPr lang="en-US" sz="2400" dirty="0"/>
              <a:t> </a:t>
            </a:r>
            <a:r>
              <a:rPr lang="en-US" sz="2400" dirty="0" err="1"/>
              <a:t>semangat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indonesiaan</a:t>
            </a:r>
            <a:endParaRPr lang="en-US" sz="2400" dirty="0"/>
          </a:p>
          <a:p>
            <a:pPr algn="just"/>
            <a:r>
              <a:rPr lang="en-US" sz="2400" dirty="0"/>
              <a:t>Sejarah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membuktikan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perpecahan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 </a:t>
            </a:r>
            <a:r>
              <a:rPr lang="en-US" sz="2400" dirty="0" err="1"/>
              <a:t>berawal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perbedaan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berfikir</a:t>
            </a:r>
            <a:r>
              <a:rPr lang="en-US" sz="2400" dirty="0"/>
              <a:t> dan </a:t>
            </a:r>
            <a:r>
              <a:rPr lang="en-US" sz="2400" dirty="0" err="1"/>
              <a:t>perbedaan</a:t>
            </a:r>
            <a:r>
              <a:rPr lang="en-US" sz="2400" dirty="0"/>
              <a:t> </a:t>
            </a:r>
            <a:r>
              <a:rPr lang="en-US" sz="2400" dirty="0" err="1"/>
              <a:t>perilaku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512493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1904B85-AD1C-D15E-012E-D2E6BBA3E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783" y="788565"/>
            <a:ext cx="11252434" cy="939567"/>
          </a:xfrm>
        </p:spPr>
        <p:txBody>
          <a:bodyPr>
            <a:noAutofit/>
          </a:bodyPr>
          <a:lstStyle/>
          <a:p>
            <a:pPr algn="ctr"/>
            <a:r>
              <a:rPr lang="en-US" sz="5400" dirty="0"/>
              <a:t>Sila </a:t>
            </a:r>
            <a:r>
              <a:rPr lang="en-US" sz="5400" dirty="0" err="1"/>
              <a:t>keempat</a:t>
            </a:r>
            <a:endParaRPr lang="en-ID" sz="40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958F902-D766-8F38-F11F-4B070164BA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9783" y="1937857"/>
            <a:ext cx="5533800" cy="481528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 err="1"/>
              <a:t>Hikmat</a:t>
            </a:r>
            <a:r>
              <a:rPr lang="en-US" sz="2400" dirty="0"/>
              <a:t> </a:t>
            </a:r>
            <a:r>
              <a:rPr lang="en-US" sz="2400" dirty="0" err="1"/>
              <a:t>kebijaksanaan</a:t>
            </a:r>
            <a:endParaRPr lang="en-US" sz="2400" dirty="0"/>
          </a:p>
          <a:p>
            <a:pPr algn="just"/>
            <a:r>
              <a:rPr lang="en-US" sz="2400" dirty="0" err="1"/>
              <a:t>Permusyawaratan</a:t>
            </a:r>
            <a:endParaRPr lang="en-US" sz="24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6957F15-331B-CEC0-8613-2D654EAD07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7" y="1937857"/>
            <a:ext cx="5533800" cy="481528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keputusan</a:t>
            </a:r>
            <a:r>
              <a:rPr lang="en-US" sz="2400" dirty="0"/>
              <a:t> </a:t>
            </a:r>
            <a:r>
              <a:rPr lang="en-US" sz="2400" dirty="0" err="1"/>
              <a:t>regulasi</a:t>
            </a:r>
            <a:r>
              <a:rPr lang="en-US" sz="2400" dirty="0"/>
              <a:t> </a:t>
            </a:r>
            <a:r>
              <a:rPr lang="en-US" sz="2400" dirty="0" err="1"/>
              <a:t>diambil</a:t>
            </a:r>
            <a:r>
              <a:rPr lang="en-US" sz="2400" dirty="0"/>
              <a:t>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dasar</a:t>
            </a:r>
            <a:r>
              <a:rPr lang="en-US" sz="2400" dirty="0"/>
              <a:t> </a:t>
            </a:r>
            <a:r>
              <a:rPr lang="en-US" sz="2400" dirty="0" err="1"/>
              <a:t>hikmat</a:t>
            </a:r>
            <a:r>
              <a:rPr lang="en-US" sz="2400" dirty="0"/>
              <a:t> </a:t>
            </a:r>
            <a:r>
              <a:rPr lang="en-US" sz="2400" dirty="0" err="1"/>
              <a:t>kebijaksanaan</a:t>
            </a:r>
            <a:endParaRPr lang="en-US" sz="2400" dirty="0"/>
          </a:p>
          <a:p>
            <a:pPr algn="just"/>
            <a:r>
              <a:rPr lang="en-US" sz="2400" dirty="0" err="1"/>
              <a:t>Bermusyawarah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terbaik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mengambil</a:t>
            </a:r>
            <a:r>
              <a:rPr lang="en-US" sz="2400" dirty="0"/>
              <a:t> </a:t>
            </a:r>
            <a:r>
              <a:rPr lang="en-US" sz="2400" dirty="0" err="1"/>
              <a:t>keputusan</a:t>
            </a:r>
            <a:r>
              <a:rPr lang="en-US" sz="2400" dirty="0"/>
              <a:t> di </a:t>
            </a:r>
            <a:r>
              <a:rPr lang="en-US" sz="2400" dirty="0" err="1"/>
              <a:t>pusat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di </a:t>
            </a:r>
            <a:r>
              <a:rPr lang="en-US" sz="2400" dirty="0" err="1"/>
              <a:t>daerah</a:t>
            </a:r>
            <a:endParaRPr lang="en-US" sz="2400" dirty="0"/>
          </a:p>
          <a:p>
            <a:pPr algn="just"/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warga</a:t>
            </a:r>
            <a:r>
              <a:rPr lang="en-US" sz="2400" dirty="0"/>
              <a:t> negara Indonesia </a:t>
            </a:r>
            <a:r>
              <a:rPr lang="en-US" sz="2400" dirty="0" err="1"/>
              <a:t>mempunyai</a:t>
            </a:r>
            <a:r>
              <a:rPr lang="en-US" sz="2400" dirty="0"/>
              <a:t> </a:t>
            </a:r>
            <a:r>
              <a:rPr lang="en-US" sz="2400" dirty="0" err="1"/>
              <a:t>kedudukan</a:t>
            </a:r>
            <a:r>
              <a:rPr lang="en-US" sz="2400" dirty="0"/>
              <a:t> yang </a:t>
            </a:r>
            <a:r>
              <a:rPr lang="en-US" sz="2400" dirty="0" err="1"/>
              <a:t>sama</a:t>
            </a:r>
            <a:r>
              <a:rPr lang="en-US" sz="2400" dirty="0"/>
              <a:t> di </a:t>
            </a:r>
            <a:r>
              <a:rPr lang="en-US" sz="2400" dirty="0" err="1"/>
              <a:t>depan</a:t>
            </a:r>
            <a:r>
              <a:rPr lang="en-US" sz="2400" dirty="0"/>
              <a:t> </a:t>
            </a:r>
            <a:r>
              <a:rPr lang="en-US" sz="2400" dirty="0" err="1"/>
              <a:t>hukum</a:t>
            </a:r>
            <a:endParaRPr lang="en-US" sz="2400" dirty="0"/>
          </a:p>
          <a:p>
            <a:pPr algn="just"/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dominasi</a:t>
            </a:r>
            <a:r>
              <a:rPr lang="en-US" sz="2400" dirty="0"/>
              <a:t> </a:t>
            </a:r>
            <a:r>
              <a:rPr lang="en-US" sz="2400" dirty="0" err="1"/>
              <a:t>mayoritas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minoritas</a:t>
            </a:r>
            <a:endParaRPr lang="en-US" sz="2400" dirty="0"/>
          </a:p>
          <a:p>
            <a:pPr algn="just"/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warga</a:t>
            </a:r>
            <a:r>
              <a:rPr lang="en-US" sz="2400" dirty="0"/>
              <a:t> negara </a:t>
            </a:r>
            <a:r>
              <a:rPr lang="en-US" sz="2400" dirty="0" err="1"/>
              <a:t>mempunyai</a:t>
            </a:r>
            <a:r>
              <a:rPr lang="en-US" sz="2400" dirty="0"/>
              <a:t> </a:t>
            </a:r>
            <a:r>
              <a:rPr lang="en-US" sz="2400" dirty="0" err="1"/>
              <a:t>kesempatan</a:t>
            </a:r>
            <a:r>
              <a:rPr lang="en-US" sz="2400" dirty="0"/>
              <a:t> yang </a:t>
            </a:r>
            <a:r>
              <a:rPr lang="en-US" sz="2400" dirty="0" err="1"/>
              <a:t>sama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hidup</a:t>
            </a:r>
            <a:r>
              <a:rPr lang="en-US" sz="2400" dirty="0"/>
              <a:t> yang </a:t>
            </a:r>
            <a:r>
              <a:rPr lang="en-US" sz="2400" dirty="0" err="1"/>
              <a:t>layak</a:t>
            </a:r>
            <a:r>
              <a:rPr lang="en-US" sz="2400" dirty="0"/>
              <a:t> dan </a:t>
            </a:r>
            <a:r>
              <a:rPr lang="en-US" sz="2400" dirty="0" err="1"/>
              <a:t>sukses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58151973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169</TotalTime>
  <Words>899</Words>
  <Application>Microsoft Office PowerPoint</Application>
  <PresentationFormat>Widescreen</PresentationFormat>
  <Paragraphs>131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Calibri</vt:lpstr>
      <vt:lpstr>Wingdings 2</vt:lpstr>
      <vt:lpstr>Dividend</vt:lpstr>
      <vt:lpstr>Pancasila dr. Abdullah fathoni, s.e., m.m</vt:lpstr>
      <vt:lpstr>Tinjauan historis</vt:lpstr>
      <vt:lpstr>Peran dan fungsi</vt:lpstr>
      <vt:lpstr>Nasionalisme</vt:lpstr>
      <vt:lpstr>BhiNneka tunggal ika</vt:lpstr>
      <vt:lpstr>Sila pertama</vt:lpstr>
      <vt:lpstr>Sila kedua</vt:lpstr>
      <vt:lpstr>Sila ketiga</vt:lpstr>
      <vt:lpstr>Sila keempat</vt:lpstr>
      <vt:lpstr>Sila kelima</vt:lpstr>
      <vt:lpstr>Hambatan dan tantangan</vt:lpstr>
      <vt:lpstr>Ideologi terbuka</vt:lpstr>
      <vt:lpstr>Pancasila dan agama</vt:lpstr>
      <vt:lpstr>edukasi</vt:lpstr>
      <vt:lpstr>institusi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Pancasila dr. Abdullah fathoni, s.e., m.m</dc:title>
  <dc:creator>Personalia</dc:creator>
  <cp:lastModifiedBy>Personalia</cp:lastModifiedBy>
  <cp:revision>62</cp:revision>
  <cp:lastPrinted>2023-07-03T07:49:31Z</cp:lastPrinted>
  <dcterms:created xsi:type="dcterms:W3CDTF">2023-07-03T04:02:37Z</dcterms:created>
  <dcterms:modified xsi:type="dcterms:W3CDTF">2023-07-03T07:49:35Z</dcterms:modified>
</cp:coreProperties>
</file>