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dirty="0"/>
              <a:t>Agama</a:t>
            </a:r>
            <a:br>
              <a:rPr lang="en-US" sz="4400" dirty="0"/>
            </a:br>
            <a:r>
              <a:rPr lang="en-US" sz="2700" dirty="0"/>
              <a:t>dr. Abdullah </a:t>
            </a:r>
            <a:r>
              <a:rPr lang="en-US" sz="2700" dirty="0" err="1"/>
              <a:t>fathoni</a:t>
            </a:r>
            <a:r>
              <a:rPr lang="en-US" sz="2700" dirty="0"/>
              <a:t>, </a:t>
            </a:r>
            <a:r>
              <a:rPr lang="en-US" sz="2700" dirty="0" err="1"/>
              <a:t>s.e.</a:t>
            </a:r>
            <a:r>
              <a:rPr lang="en-US" sz="2700" dirty="0"/>
              <a:t>, </a:t>
            </a:r>
            <a:r>
              <a:rPr lang="en-US" sz="2700" dirty="0" err="1"/>
              <a:t>m.m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95244"/>
            <a:ext cx="11029615" cy="50627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Referensi</a:t>
            </a:r>
            <a:endParaRPr lang="en-US" sz="3200" dirty="0"/>
          </a:p>
          <a:p>
            <a:pPr algn="just"/>
            <a:r>
              <a:rPr lang="en-US" sz="3200" dirty="0"/>
              <a:t>Prof. Dr. </a:t>
            </a:r>
            <a:r>
              <a:rPr lang="en-US" sz="3200" dirty="0" err="1"/>
              <a:t>Taufik</a:t>
            </a:r>
            <a:r>
              <a:rPr lang="en-US" sz="3200" dirty="0"/>
              <a:t> Abdullah </a:t>
            </a:r>
            <a:r>
              <a:rPr lang="en-US" sz="3200" dirty="0" err="1"/>
              <a:t>dkk</a:t>
            </a:r>
            <a:endParaRPr lang="en-US" sz="3200" dirty="0"/>
          </a:p>
          <a:p>
            <a:pPr marL="324000" lvl="1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Ajaran</a:t>
            </a:r>
            <a:r>
              <a:rPr lang="en-US" sz="2800" dirty="0"/>
              <a:t> – </a:t>
            </a:r>
            <a:r>
              <a:rPr lang="en-US" sz="2800" dirty="0" err="1"/>
              <a:t>Ensiklopedi</a:t>
            </a:r>
            <a:r>
              <a:rPr lang="en-US" sz="2800" dirty="0"/>
              <a:t> </a:t>
            </a:r>
            <a:r>
              <a:rPr lang="en-US" sz="2800" dirty="0" err="1"/>
              <a:t>Tematis</a:t>
            </a:r>
            <a:r>
              <a:rPr lang="en-US" sz="2800" dirty="0"/>
              <a:t> Dunia Islam”</a:t>
            </a:r>
          </a:p>
          <a:p>
            <a:pPr marL="324000" lvl="1" indent="0" algn="just">
              <a:buNone/>
            </a:pPr>
            <a:r>
              <a:rPr lang="en-US" sz="2800" dirty="0" err="1"/>
              <a:t>Penerbit</a:t>
            </a:r>
            <a:r>
              <a:rPr lang="en-US" sz="2800" dirty="0"/>
              <a:t> : PT. </a:t>
            </a:r>
            <a:r>
              <a:rPr lang="en-US" sz="2800" dirty="0" err="1"/>
              <a:t>Ikhtiar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Van </a:t>
            </a:r>
            <a:r>
              <a:rPr lang="en-US" sz="2800" dirty="0" err="1"/>
              <a:t>Hoeven</a:t>
            </a:r>
            <a:r>
              <a:rPr lang="en-US" sz="2800" dirty="0"/>
              <a:t>, Jakarta – 2005</a:t>
            </a:r>
            <a:endParaRPr lang="en-ID" sz="2800" dirty="0"/>
          </a:p>
          <a:p>
            <a:pPr algn="just"/>
            <a:r>
              <a:rPr lang="en-ID" sz="3200" dirty="0" err="1"/>
              <a:t>Dr.</a:t>
            </a:r>
            <a:r>
              <a:rPr lang="en-ID" sz="3200" dirty="0"/>
              <a:t> Abdullah </a:t>
            </a:r>
            <a:r>
              <a:rPr lang="en-ID" sz="3200" dirty="0" err="1"/>
              <a:t>Fathoni</a:t>
            </a:r>
            <a:r>
              <a:rPr lang="en-ID" sz="3200" dirty="0"/>
              <a:t>, S.E., M.M</a:t>
            </a:r>
            <a:endParaRPr lang="en-US" sz="3200" dirty="0"/>
          </a:p>
          <a:p>
            <a:pPr marL="324000" lvl="1" indent="0" algn="just">
              <a:buNone/>
            </a:pPr>
            <a:r>
              <a:rPr lang="en-ID" sz="2800" dirty="0"/>
              <a:t>“</a:t>
            </a:r>
            <a:r>
              <a:rPr lang="en-ID" sz="2800" dirty="0" err="1"/>
              <a:t>Mewujudkan</a:t>
            </a:r>
            <a:r>
              <a:rPr lang="en-ID" sz="2800" dirty="0"/>
              <a:t> </a:t>
            </a:r>
            <a:r>
              <a:rPr lang="en-ID" sz="2800" dirty="0" err="1"/>
              <a:t>Kampus</a:t>
            </a:r>
            <a:r>
              <a:rPr lang="en-ID" sz="2800" dirty="0"/>
              <a:t> UNKRIS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Benteng</a:t>
            </a:r>
            <a:r>
              <a:rPr lang="en-ID" sz="2800" dirty="0"/>
              <a:t> Pancasila”</a:t>
            </a:r>
          </a:p>
          <a:p>
            <a:pPr marL="324000" lvl="1" indent="0" algn="just">
              <a:buNone/>
            </a:pPr>
            <a:r>
              <a:rPr lang="en-ID" sz="2800" dirty="0" err="1"/>
              <a:t>Penerbit</a:t>
            </a:r>
            <a:r>
              <a:rPr lang="en-ID" sz="2800" dirty="0"/>
              <a:t> : Yayasan Pendidikan Nur </a:t>
            </a:r>
            <a:r>
              <a:rPr lang="en-ID" sz="2800" dirty="0" err="1"/>
              <a:t>Azza</a:t>
            </a:r>
            <a:r>
              <a:rPr lang="en-ID" sz="2800" dirty="0"/>
              <a:t> Lestari, Jakarta – 2022</a:t>
            </a:r>
          </a:p>
        </p:txBody>
      </p:sp>
    </p:spTree>
    <p:extLst>
      <p:ext uri="{BB962C8B-B14F-4D97-AF65-F5344CB8AC3E}">
        <p14:creationId xmlns:p14="http://schemas.microsoft.com/office/powerpoint/2010/main" val="108744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Rukun</a:t>
            </a:r>
            <a:r>
              <a:rPr lang="en-US" sz="5400" dirty="0"/>
              <a:t> </a:t>
            </a:r>
            <a:r>
              <a:rPr lang="en-US" sz="5400" dirty="0" err="1"/>
              <a:t>iman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Konsekuensi</a:t>
            </a:r>
            <a:endParaRPr lang="en-US" sz="2800" dirty="0"/>
          </a:p>
          <a:p>
            <a:pPr algn="just"/>
            <a:r>
              <a:rPr lang="en-US" sz="2800" dirty="0" err="1"/>
              <a:t>Aplikasi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iman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: </a:t>
            </a:r>
            <a:r>
              <a:rPr lang="en-ID" sz="2400" dirty="0" err="1"/>
              <a:t>percaya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Allah, </a:t>
            </a:r>
            <a:r>
              <a:rPr lang="en-ID" sz="2400" dirty="0" err="1"/>
              <a:t>malaikat-malaikatnya</a:t>
            </a:r>
            <a:r>
              <a:rPr lang="en-ID" sz="2400" dirty="0"/>
              <a:t>, </a:t>
            </a:r>
            <a:r>
              <a:rPr lang="en-ID" sz="2400" dirty="0" err="1"/>
              <a:t>rosul</a:t>
            </a:r>
            <a:r>
              <a:rPr lang="en-ID" sz="2400" dirty="0"/>
              <a:t>, kitab-</a:t>
            </a:r>
            <a:r>
              <a:rPr lang="en-ID" sz="2400" dirty="0" err="1"/>
              <a:t>kitabnya</a:t>
            </a:r>
            <a:r>
              <a:rPr lang="en-ID" sz="2400" dirty="0"/>
              <a:t>, </a:t>
            </a:r>
            <a:r>
              <a:rPr lang="en-ID" sz="2400" dirty="0" err="1"/>
              <a:t>hari</a:t>
            </a:r>
            <a:r>
              <a:rPr lang="en-ID" sz="2400" dirty="0"/>
              <a:t> </a:t>
            </a:r>
            <a:r>
              <a:rPr lang="en-ID" sz="2400" dirty="0" err="1"/>
              <a:t>kiyamat</a:t>
            </a:r>
            <a:r>
              <a:rPr lang="en-ID" sz="2400" dirty="0"/>
              <a:t> dan </a:t>
            </a:r>
            <a:r>
              <a:rPr lang="en-ID" sz="2400" dirty="0" err="1"/>
              <a:t>takdir</a:t>
            </a:r>
            <a:endParaRPr lang="en-ID" sz="2400" dirty="0"/>
          </a:p>
          <a:p>
            <a:pPr algn="just"/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iman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tercermin</a:t>
            </a:r>
            <a:r>
              <a:rPr lang="en-ID" sz="2400" dirty="0"/>
              <a:t> pada </a:t>
            </a:r>
            <a:r>
              <a:rPr lang="en-ID" sz="2400" dirty="0" err="1"/>
              <a:t>perbuatan</a:t>
            </a:r>
            <a:r>
              <a:rPr lang="en-ID" sz="2400" dirty="0"/>
              <a:t>, </a:t>
            </a:r>
            <a:r>
              <a:rPr lang="en-ID" sz="2400" dirty="0" err="1"/>
              <a:t>ucapan</a:t>
            </a:r>
            <a:r>
              <a:rPr lang="en-ID" sz="2400" dirty="0"/>
              <a:t>, </a:t>
            </a:r>
            <a:r>
              <a:rPr lang="en-ID" sz="2400" dirty="0" err="1"/>
              <a:t>keyakinan</a:t>
            </a:r>
            <a:r>
              <a:rPr lang="en-ID" sz="2400" dirty="0"/>
              <a:t> dan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berfikir</a:t>
            </a:r>
            <a:endParaRPr lang="en-ID" sz="2400" dirty="0"/>
          </a:p>
          <a:p>
            <a:pPr algn="just"/>
            <a:r>
              <a:rPr lang="en-ID" sz="2400" dirty="0" err="1"/>
              <a:t>Konsekuensi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keyakinan</a:t>
            </a:r>
            <a:r>
              <a:rPr lang="en-ID" sz="2400" dirty="0"/>
              <a:t> </a:t>
            </a:r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iman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aplikasi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kehidupan</a:t>
            </a:r>
            <a:r>
              <a:rPr lang="en-ID" sz="2400" dirty="0"/>
              <a:t> </a:t>
            </a:r>
            <a:r>
              <a:rPr lang="en-ID" sz="2400" dirty="0" err="1"/>
              <a:t>sehari-hari</a:t>
            </a:r>
            <a:endParaRPr lang="en-ID" sz="2400" dirty="0"/>
          </a:p>
          <a:p>
            <a:pPr algn="just"/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iman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pilar </a:t>
            </a:r>
            <a:r>
              <a:rPr lang="en-ID" sz="2400" dirty="0" err="1"/>
              <a:t>pokok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utuh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kesatuan</a:t>
            </a:r>
            <a:r>
              <a:rPr lang="en-ID" sz="2400" dirty="0"/>
              <a:t> </a:t>
            </a:r>
            <a:r>
              <a:rPr lang="en-ID" sz="2400" dirty="0" err="1"/>
              <a:t>tunggal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8450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Rukun</a:t>
            </a:r>
            <a:r>
              <a:rPr lang="en-US" sz="5400" dirty="0"/>
              <a:t> Islam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Perbuatan</a:t>
            </a:r>
            <a:endParaRPr lang="en-US" sz="2800" dirty="0"/>
          </a:p>
          <a:p>
            <a:pPr algn="just"/>
            <a:r>
              <a:rPr lang="en-US" sz="2800" dirty="0" err="1"/>
              <a:t>Konsekuensi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terdiri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syahadat</a:t>
            </a:r>
            <a:r>
              <a:rPr lang="en-ID" sz="2400" dirty="0"/>
              <a:t>, </a:t>
            </a:r>
            <a:r>
              <a:rPr lang="en-ID" sz="2400" dirty="0" err="1"/>
              <a:t>sholat</a:t>
            </a:r>
            <a:r>
              <a:rPr lang="en-ID" sz="2400" dirty="0"/>
              <a:t>, </a:t>
            </a:r>
            <a:r>
              <a:rPr lang="en-ID" sz="2400" dirty="0" err="1"/>
              <a:t>puasa</a:t>
            </a:r>
            <a:r>
              <a:rPr lang="en-ID" sz="2400" dirty="0"/>
              <a:t>, zakat, dan haji</a:t>
            </a:r>
          </a:p>
          <a:p>
            <a:pPr algn="just"/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pemeluk</a:t>
            </a:r>
            <a:r>
              <a:rPr lang="en-ID" sz="2400" dirty="0"/>
              <a:t> agama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dan </a:t>
            </a:r>
            <a:r>
              <a:rPr lang="en-ID" sz="2400" dirty="0" err="1"/>
              <a:t>batin</a:t>
            </a:r>
            <a:r>
              <a:rPr lang="en-ID" sz="2400" dirty="0"/>
              <a:t> </a:t>
            </a:r>
            <a:r>
              <a:rPr lang="en-ID" sz="2400" dirty="0" err="1"/>
              <a:t>berusaha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optimal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lang="en-ID" sz="2400" dirty="0"/>
          </a:p>
          <a:p>
            <a:pPr algn="just"/>
            <a:r>
              <a:rPr lang="en-ID" sz="2400" dirty="0" err="1"/>
              <a:t>Instrumen</a:t>
            </a:r>
            <a:r>
              <a:rPr lang="en-ID" sz="2400" dirty="0"/>
              <a:t> </a:t>
            </a:r>
            <a:r>
              <a:rPr lang="en-ID" sz="2400" dirty="0" err="1"/>
              <a:t>dasar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endParaRPr lang="en-ID" sz="2400" dirty="0"/>
          </a:p>
          <a:p>
            <a:pPr algn="just"/>
            <a:r>
              <a:rPr lang="en-ID" sz="2400" dirty="0"/>
              <a:t>Tata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pelaksanaan</a:t>
            </a:r>
            <a:r>
              <a:rPr lang="en-ID" sz="2400" dirty="0"/>
              <a:t> </a:t>
            </a:r>
            <a:r>
              <a:rPr lang="en-ID" sz="2400" dirty="0" err="1"/>
              <a:t>rukun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rinci</a:t>
            </a:r>
            <a:r>
              <a:rPr lang="en-ID" sz="2400" dirty="0"/>
              <a:t> di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ilmu</a:t>
            </a:r>
            <a:r>
              <a:rPr lang="en-ID" sz="2400" dirty="0"/>
              <a:t> </a:t>
            </a:r>
            <a:r>
              <a:rPr lang="en-ID" sz="2400" dirty="0" err="1"/>
              <a:t>fikih</a:t>
            </a:r>
            <a:r>
              <a:rPr lang="en-ID" sz="2400" dirty="0"/>
              <a:t> 4 </a:t>
            </a:r>
            <a:r>
              <a:rPr lang="en-ID" sz="2400" dirty="0" err="1"/>
              <a:t>mahzab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0138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Syahadat</a:t>
            </a:r>
            <a:endParaRPr lang="en-ID" sz="5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Ucapan</a:t>
            </a:r>
            <a:endParaRPr lang="en-US" sz="2800" dirty="0"/>
          </a:p>
          <a:p>
            <a:pPr algn="just"/>
            <a:r>
              <a:rPr lang="en-US" sz="2800" dirty="0" err="1"/>
              <a:t>Keyakinan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Kalimat</a:t>
            </a:r>
            <a:r>
              <a:rPr lang="en-ID" sz="2400" dirty="0"/>
              <a:t> </a:t>
            </a:r>
            <a:r>
              <a:rPr lang="en-ID" sz="2400" dirty="0" err="1"/>
              <a:t>pernyataan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lisan</a:t>
            </a:r>
            <a:r>
              <a:rPr lang="en-ID" sz="2400" dirty="0"/>
              <a:t> “</a:t>
            </a:r>
            <a:r>
              <a:rPr lang="en-ID" sz="2400" dirty="0" err="1"/>
              <a:t>Bersaksi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tuhan</a:t>
            </a:r>
            <a:r>
              <a:rPr lang="en-ID" sz="2400" dirty="0"/>
              <a:t> </a:t>
            </a:r>
            <a:r>
              <a:rPr lang="en-ID" sz="2400" dirty="0" err="1"/>
              <a:t>selain</a:t>
            </a:r>
            <a:r>
              <a:rPr lang="en-ID" sz="2400" dirty="0"/>
              <a:t> Allah dan Nabi Muhammad </a:t>
            </a:r>
            <a:r>
              <a:rPr lang="en-ID" sz="2400" dirty="0" err="1"/>
              <a:t>utusan</a:t>
            </a:r>
            <a:r>
              <a:rPr lang="en-ID" sz="2400" dirty="0"/>
              <a:t> Allah”</a:t>
            </a:r>
          </a:p>
          <a:p>
            <a:pPr algn="just"/>
            <a:r>
              <a:rPr lang="en-ID" sz="2400" dirty="0" err="1"/>
              <a:t>Ucapan</a:t>
            </a:r>
            <a:r>
              <a:rPr lang="en-ID" sz="2400" dirty="0"/>
              <a:t> </a:t>
            </a:r>
            <a:r>
              <a:rPr lang="en-ID" sz="2400" dirty="0" err="1"/>
              <a:t>syahadat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tembus</a:t>
            </a:r>
            <a:r>
              <a:rPr lang="en-ID" sz="2400" dirty="0"/>
              <a:t> </a:t>
            </a:r>
            <a:r>
              <a:rPr lang="en-ID" sz="2400" dirty="0" err="1"/>
              <a:t>kedalam</a:t>
            </a:r>
            <a:r>
              <a:rPr lang="en-ID" sz="2400" dirty="0"/>
              <a:t> </a:t>
            </a:r>
            <a:r>
              <a:rPr lang="en-ID" sz="2400" dirty="0" err="1"/>
              <a:t>hati</a:t>
            </a:r>
            <a:r>
              <a:rPr lang="en-ID" sz="2400" dirty="0"/>
              <a:t> dan </a:t>
            </a:r>
            <a:r>
              <a:rPr lang="en-ID" sz="2400" dirty="0" err="1"/>
              <a:t>direnungkan</a:t>
            </a:r>
            <a:r>
              <a:rPr lang="en-ID" sz="2400" dirty="0"/>
              <a:t> pada </a:t>
            </a:r>
            <a:r>
              <a:rPr lang="en-ID" sz="2400" dirty="0" err="1"/>
              <a:t>pemikiran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merasuk</a:t>
            </a:r>
            <a:r>
              <a:rPr lang="en-ID" sz="2400" dirty="0"/>
              <a:t> pada </a:t>
            </a:r>
            <a:r>
              <a:rPr lang="en-ID" sz="2400" dirty="0" err="1"/>
              <a:t>keyakinan</a:t>
            </a:r>
            <a:endParaRPr lang="en-ID" sz="2400" dirty="0"/>
          </a:p>
          <a:p>
            <a:pPr algn="just"/>
            <a:r>
              <a:rPr lang="en-ID" sz="2400" dirty="0" err="1"/>
              <a:t>Aplikasi</a:t>
            </a:r>
            <a:r>
              <a:rPr lang="en-ID" sz="2400" dirty="0"/>
              <a:t> </a:t>
            </a:r>
            <a:r>
              <a:rPr lang="en-ID" sz="2400" dirty="0" err="1"/>
              <a:t>syahadat</a:t>
            </a:r>
            <a:r>
              <a:rPr lang="en-ID" sz="2400" dirty="0"/>
              <a:t> </a:t>
            </a:r>
            <a:r>
              <a:rPr lang="en-ID" sz="2400" dirty="0" err="1"/>
              <a:t>memposisikan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hamba yang </a:t>
            </a:r>
            <a:r>
              <a:rPr lang="en-ID" sz="2400" dirty="0" err="1"/>
              <a:t>wajib</a:t>
            </a:r>
            <a:r>
              <a:rPr lang="en-ID" sz="2400" dirty="0"/>
              <a:t> </a:t>
            </a:r>
            <a:r>
              <a:rPr lang="en-ID" sz="2400" dirty="0" err="1"/>
              <a:t>menyembah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Allah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r>
              <a:rPr lang="en-ID" sz="2400" dirty="0"/>
              <a:t> 5 </a:t>
            </a:r>
            <a:r>
              <a:rPr lang="en-ID" sz="2400" dirty="0" err="1"/>
              <a:t>waktu</a:t>
            </a:r>
            <a:endParaRPr lang="en-ID" sz="2400" dirty="0"/>
          </a:p>
          <a:p>
            <a:pPr algn="just"/>
            <a:r>
              <a:rPr lang="en-ID" sz="2400" dirty="0" err="1"/>
              <a:t>Artinya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syahadat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meniadakan</a:t>
            </a:r>
            <a:r>
              <a:rPr lang="en-ID" sz="2400" dirty="0"/>
              <a:t> yang </a:t>
            </a:r>
            <a:r>
              <a:rPr lang="en-ID" sz="2400" dirty="0" err="1"/>
              <a:t>berkuasa</a:t>
            </a:r>
            <a:r>
              <a:rPr lang="en-ID" sz="2400" dirty="0"/>
              <a:t> </a:t>
            </a:r>
            <a:r>
              <a:rPr lang="en-ID" sz="2400" dirty="0" err="1"/>
              <a:t>selain</a:t>
            </a:r>
            <a:r>
              <a:rPr lang="en-ID" sz="2400" dirty="0"/>
              <a:t> Allah</a:t>
            </a:r>
          </a:p>
        </p:txBody>
      </p:sp>
    </p:spTree>
    <p:extLst>
      <p:ext uri="{BB962C8B-B14F-4D97-AF65-F5344CB8AC3E}">
        <p14:creationId xmlns:p14="http://schemas.microsoft.com/office/powerpoint/2010/main" val="4082951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sholat</a:t>
            </a:r>
            <a:endParaRPr lang="en-ID" sz="5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Rokaat</a:t>
            </a:r>
            <a:endParaRPr lang="en-US" sz="2800" dirty="0"/>
          </a:p>
          <a:p>
            <a:pPr algn="just"/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sahnya</a:t>
            </a:r>
            <a:r>
              <a:rPr lang="en-US" sz="2800" dirty="0"/>
              <a:t> </a:t>
            </a:r>
            <a:r>
              <a:rPr lang="en-US" sz="2800" dirty="0" err="1"/>
              <a:t>sholat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Umat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  <a:r>
              <a:rPr lang="en-ID" sz="2400" dirty="0" err="1"/>
              <a:t>diwajibkan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r>
              <a:rPr lang="en-ID" sz="2400" dirty="0"/>
              <a:t> 5 kali </a:t>
            </a:r>
            <a:r>
              <a:rPr lang="en-ID" sz="2400" dirty="0" err="1"/>
              <a:t>sehari</a:t>
            </a:r>
            <a:r>
              <a:rPr lang="en-ID" sz="2400" dirty="0"/>
              <a:t> </a:t>
            </a:r>
            <a:r>
              <a:rPr lang="en-ID" sz="2400" dirty="0" err="1"/>
              <a:t>semalam</a:t>
            </a:r>
            <a:r>
              <a:rPr lang="en-ID" sz="2400" dirty="0"/>
              <a:t> dan </a:t>
            </a:r>
            <a:r>
              <a:rPr lang="en-ID" sz="2400" dirty="0" err="1"/>
              <a:t>disunahkan</a:t>
            </a:r>
            <a:r>
              <a:rPr lang="en-ID" sz="2400" dirty="0"/>
              <a:t> </a:t>
            </a:r>
            <a:r>
              <a:rPr lang="en-ID" sz="2400" dirty="0" err="1"/>
              <a:t>sholat-sholat</a:t>
            </a:r>
            <a:r>
              <a:rPr lang="en-ID" sz="2400" dirty="0"/>
              <a:t> sunnah yang lain</a:t>
            </a:r>
          </a:p>
          <a:p>
            <a:pPr algn="just"/>
            <a:r>
              <a:rPr lang="en-ID" sz="2400" dirty="0" err="1"/>
              <a:t>Sebelum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r>
              <a:rPr lang="en-ID" sz="2400" dirty="0"/>
              <a:t> </a:t>
            </a:r>
            <a:r>
              <a:rPr lang="en-ID" sz="2400" dirty="0" err="1"/>
              <a:t>wajib</a:t>
            </a:r>
            <a:r>
              <a:rPr lang="en-ID" sz="2400" dirty="0"/>
              <a:t> </a:t>
            </a:r>
            <a:r>
              <a:rPr lang="en-ID" sz="2400" dirty="0" err="1"/>
              <a:t>terbebas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dan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kecil</a:t>
            </a:r>
            <a:endParaRPr lang="en-ID" sz="2400" dirty="0"/>
          </a:p>
          <a:p>
            <a:pPr algn="just"/>
            <a:r>
              <a:rPr lang="en-ID" sz="2400" dirty="0"/>
              <a:t>Waktu </a:t>
            </a:r>
            <a:r>
              <a:rPr lang="en-ID" sz="2400" dirty="0" err="1"/>
              <a:t>pelaksanaan</a:t>
            </a:r>
            <a:r>
              <a:rPr lang="en-ID" sz="2400" dirty="0"/>
              <a:t> </a:t>
            </a:r>
            <a:r>
              <a:rPr lang="en-ID" sz="2400" dirty="0" err="1"/>
              <a:t>ditentukan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pasti</a:t>
            </a:r>
            <a:endParaRPr lang="en-ID" sz="2400" dirty="0"/>
          </a:p>
          <a:p>
            <a:pPr algn="just"/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perempuan</a:t>
            </a:r>
            <a:r>
              <a:rPr lang="en-ID" sz="2400" dirty="0"/>
              <a:t> yang </a:t>
            </a:r>
            <a:r>
              <a:rPr lang="en-ID" sz="2400" dirty="0" err="1"/>
              <a:t>sedang</a:t>
            </a:r>
            <a:r>
              <a:rPr lang="en-ID" sz="2400" dirty="0"/>
              <a:t> </a:t>
            </a:r>
            <a:r>
              <a:rPr lang="en-ID" sz="2400" dirty="0" err="1"/>
              <a:t>haid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datang</a:t>
            </a:r>
            <a:r>
              <a:rPr lang="en-ID" sz="2400" dirty="0"/>
              <a:t> </a:t>
            </a:r>
            <a:r>
              <a:rPr lang="en-ID" sz="2400" dirty="0" err="1"/>
              <a:t>bulan</a:t>
            </a:r>
            <a:r>
              <a:rPr lang="en-ID" sz="2400" dirty="0"/>
              <a:t> dan </a:t>
            </a:r>
            <a:r>
              <a:rPr lang="en-ID" sz="2400" dirty="0" err="1"/>
              <a:t>nifas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mengeluarkan</a:t>
            </a:r>
            <a:r>
              <a:rPr lang="en-ID" sz="2400" dirty="0"/>
              <a:t> </a:t>
            </a:r>
            <a:r>
              <a:rPr lang="en-ID" sz="2400" dirty="0" err="1"/>
              <a:t>darah</a:t>
            </a:r>
            <a:r>
              <a:rPr lang="en-ID" sz="2400" dirty="0"/>
              <a:t> </a:t>
            </a:r>
            <a:r>
              <a:rPr lang="en-ID" sz="2400" dirty="0" err="1"/>
              <a:t>setelah</a:t>
            </a:r>
            <a:r>
              <a:rPr lang="en-ID" sz="2400" dirty="0"/>
              <a:t> </a:t>
            </a:r>
            <a:r>
              <a:rPr lang="en-ID" sz="2400" dirty="0" err="1"/>
              <a:t>melahirkan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wajib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9860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puasa</a:t>
            </a:r>
            <a:endParaRPr lang="en-ID" sz="5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Waktu</a:t>
            </a:r>
          </a:p>
          <a:p>
            <a:pPr algn="just"/>
            <a:r>
              <a:rPr lang="en-US" sz="2800" dirty="0" err="1"/>
              <a:t>Pelaksanaan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Puasa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menahan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membatalkan</a:t>
            </a:r>
            <a:r>
              <a:rPr lang="en-ID" sz="2400" dirty="0"/>
              <a:t>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terbit</a:t>
            </a:r>
            <a:r>
              <a:rPr lang="en-ID" sz="2400" dirty="0"/>
              <a:t> </a:t>
            </a:r>
            <a:r>
              <a:rPr lang="en-ID" sz="2400" dirty="0" err="1"/>
              <a:t>fajar</a:t>
            </a:r>
            <a:r>
              <a:rPr lang="en-ID" sz="2400" dirty="0"/>
              <a:t> </a:t>
            </a:r>
            <a:r>
              <a:rPr lang="en-ID" sz="2400" dirty="0" err="1"/>
              <a:t>sampai</a:t>
            </a:r>
            <a:r>
              <a:rPr lang="en-ID" sz="2400" dirty="0"/>
              <a:t> </a:t>
            </a:r>
            <a:r>
              <a:rPr lang="en-ID" sz="2400" dirty="0" err="1"/>
              <a:t>tenggelamnya</a:t>
            </a:r>
            <a:r>
              <a:rPr lang="en-ID" sz="2400" dirty="0"/>
              <a:t> </a:t>
            </a:r>
            <a:r>
              <a:rPr lang="en-ID" sz="2400" dirty="0" err="1"/>
              <a:t>matahari</a:t>
            </a:r>
            <a:r>
              <a:rPr lang="en-ID" sz="2400" dirty="0"/>
              <a:t> – </a:t>
            </a:r>
            <a:r>
              <a:rPr lang="en-ID" sz="2400" dirty="0" err="1"/>
              <a:t>adzan</a:t>
            </a:r>
            <a:r>
              <a:rPr lang="en-ID" sz="2400" dirty="0"/>
              <a:t> maghrib</a:t>
            </a:r>
          </a:p>
          <a:p>
            <a:pPr algn="just"/>
            <a:r>
              <a:rPr lang="en-ID" sz="2400" dirty="0"/>
              <a:t>Hal yang </a:t>
            </a:r>
            <a:r>
              <a:rPr lang="en-ID" sz="2400" dirty="0" err="1"/>
              <a:t>membatalkan</a:t>
            </a:r>
            <a:r>
              <a:rPr lang="en-ID" sz="2400" dirty="0"/>
              <a:t> </a:t>
            </a:r>
            <a:r>
              <a:rPr lang="en-ID" sz="2400" dirty="0" err="1"/>
              <a:t>puasa</a:t>
            </a:r>
            <a:r>
              <a:rPr lang="en-ID" sz="2400" dirty="0"/>
              <a:t> : </a:t>
            </a:r>
            <a:r>
              <a:rPr lang="en-ID" sz="2400" dirty="0" err="1"/>
              <a:t>makan</a:t>
            </a:r>
            <a:r>
              <a:rPr lang="en-ID" sz="2400" dirty="0"/>
              <a:t>, </a:t>
            </a:r>
            <a:r>
              <a:rPr lang="en-ID" sz="2400" dirty="0" err="1"/>
              <a:t>minum</a:t>
            </a:r>
            <a:r>
              <a:rPr lang="en-ID" sz="2400" dirty="0"/>
              <a:t>, </a:t>
            </a:r>
            <a:r>
              <a:rPr lang="en-ID" sz="2400" dirty="0" err="1"/>
              <a:t>bersetubuh</a:t>
            </a:r>
            <a:r>
              <a:rPr lang="en-ID" sz="2400" dirty="0"/>
              <a:t>, </a:t>
            </a:r>
            <a:r>
              <a:rPr lang="en-ID" sz="2400" dirty="0" err="1"/>
              <a:t>dll</a:t>
            </a:r>
            <a:endParaRPr lang="en-ID" sz="2400" dirty="0"/>
          </a:p>
          <a:p>
            <a:pPr algn="just"/>
            <a:r>
              <a:rPr lang="en-ID" sz="2400" dirty="0" err="1"/>
              <a:t>Puasa</a:t>
            </a:r>
            <a:r>
              <a:rPr lang="en-ID" sz="2400" dirty="0"/>
              <a:t> </a:t>
            </a:r>
            <a:r>
              <a:rPr lang="en-ID" sz="2400" dirty="0" err="1"/>
              <a:t>wajib</a:t>
            </a:r>
            <a:r>
              <a:rPr lang="en-ID" sz="2400" dirty="0"/>
              <a:t> di </a:t>
            </a:r>
            <a:r>
              <a:rPr lang="en-ID" sz="2400" dirty="0" err="1"/>
              <a:t>bulan</a:t>
            </a:r>
            <a:r>
              <a:rPr lang="en-ID" sz="2400" dirty="0"/>
              <a:t> Ramadhan </a:t>
            </a:r>
            <a:r>
              <a:rPr lang="en-ID" sz="2400" dirty="0" err="1"/>
              <a:t>sebulan</a:t>
            </a:r>
            <a:r>
              <a:rPr lang="en-ID" sz="2400" dirty="0"/>
              <a:t> </a:t>
            </a:r>
            <a:r>
              <a:rPr lang="en-ID" sz="2400" dirty="0" err="1"/>
              <a:t>penuh</a:t>
            </a:r>
            <a:endParaRPr lang="en-ID" sz="2400" dirty="0"/>
          </a:p>
          <a:p>
            <a:pPr algn="just"/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yang </a:t>
            </a:r>
            <a:r>
              <a:rPr lang="en-ID" sz="2400" dirty="0" err="1"/>
              <a:t>batal</a:t>
            </a:r>
            <a:r>
              <a:rPr lang="en-ID" sz="2400" dirty="0"/>
              <a:t> </a:t>
            </a:r>
            <a:r>
              <a:rPr lang="en-ID" sz="2400" dirty="0" err="1"/>
              <a:t>puasa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sebab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mengganti</a:t>
            </a:r>
            <a:r>
              <a:rPr lang="en-ID" sz="2400" dirty="0"/>
              <a:t> </a:t>
            </a:r>
            <a:r>
              <a:rPr lang="en-ID" sz="2400" dirty="0" err="1"/>
              <a:t>puasanya</a:t>
            </a:r>
            <a:r>
              <a:rPr lang="en-ID" sz="2400" dirty="0"/>
              <a:t> di </a:t>
            </a:r>
            <a:r>
              <a:rPr lang="en-ID" sz="2400" dirty="0" err="1"/>
              <a:t>hari</a:t>
            </a:r>
            <a:r>
              <a:rPr lang="en-ID" sz="2400" dirty="0"/>
              <a:t> yang lain</a:t>
            </a:r>
          </a:p>
        </p:txBody>
      </p:sp>
    </p:spTree>
    <p:extLst>
      <p:ext uri="{BB962C8B-B14F-4D97-AF65-F5344CB8AC3E}">
        <p14:creationId xmlns:p14="http://schemas.microsoft.com/office/powerpoint/2010/main" val="4186277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zakat</a:t>
            </a:r>
            <a:endParaRPr lang="en-ID" sz="5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Syarat</a:t>
            </a:r>
            <a:endParaRPr lang="en-US" sz="2800" dirty="0"/>
          </a:p>
          <a:p>
            <a:pPr algn="just"/>
            <a:r>
              <a:rPr lang="en-US" sz="2800" dirty="0"/>
              <a:t>Tata </a:t>
            </a:r>
            <a:r>
              <a:rPr lang="en-US" sz="2800" dirty="0" err="1"/>
              <a:t>cara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Zakat </a:t>
            </a:r>
            <a:r>
              <a:rPr lang="en-ID" sz="2400" dirty="0" err="1"/>
              <a:t>ada</a:t>
            </a:r>
            <a:r>
              <a:rPr lang="en-ID" sz="2400" dirty="0"/>
              <a:t> 2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zakat fitrah dan zakat mal</a:t>
            </a:r>
          </a:p>
          <a:p>
            <a:pPr algn="just"/>
            <a:r>
              <a:rPr lang="en-ID" sz="2400" dirty="0"/>
              <a:t>Zakat fitrah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beras</a:t>
            </a:r>
            <a:r>
              <a:rPr lang="en-ID" sz="2400" dirty="0"/>
              <a:t> 2,5kg </a:t>
            </a:r>
            <a:r>
              <a:rPr lang="en-ID" sz="2400" dirty="0" err="1"/>
              <a:t>atau</a:t>
            </a:r>
            <a:r>
              <a:rPr lang="en-ID" sz="2400" dirty="0"/>
              <a:t> 3,5 </a:t>
            </a:r>
            <a:r>
              <a:rPr lang="en-ID" sz="2400" dirty="0" err="1"/>
              <a:t>liter</a:t>
            </a:r>
            <a:endParaRPr lang="en-ID" sz="2400" dirty="0"/>
          </a:p>
          <a:p>
            <a:pPr algn="just"/>
            <a:r>
              <a:rPr lang="en-ID" sz="2400" dirty="0" err="1"/>
              <a:t>Untuk</a:t>
            </a:r>
            <a:r>
              <a:rPr lang="en-ID" sz="2400" dirty="0"/>
              <a:t> zakat mal </a:t>
            </a:r>
            <a:r>
              <a:rPr lang="en-ID" sz="2400" dirty="0" err="1"/>
              <a:t>sebesar</a:t>
            </a:r>
            <a:r>
              <a:rPr lang="en-ID" sz="2400" dirty="0"/>
              <a:t> 2,5%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harta</a:t>
            </a:r>
            <a:r>
              <a:rPr lang="en-ID" sz="2400" dirty="0"/>
              <a:t> yang </a:t>
            </a:r>
            <a:r>
              <a:rPr lang="en-ID" sz="2400" dirty="0" err="1"/>
              <a:t>dimiliki</a:t>
            </a:r>
            <a:endParaRPr lang="en-ID" sz="2400" dirty="0"/>
          </a:p>
          <a:p>
            <a:pPr algn="just"/>
            <a:r>
              <a:rPr lang="en-ID" sz="2400" dirty="0"/>
              <a:t>8 </a:t>
            </a:r>
            <a:r>
              <a:rPr lang="en-ID" sz="2400" dirty="0" err="1"/>
              <a:t>asnaf</a:t>
            </a:r>
            <a:r>
              <a:rPr lang="en-ID" sz="2400" dirty="0"/>
              <a:t> </a:t>
            </a:r>
            <a:r>
              <a:rPr lang="en-ID" sz="2400" dirty="0" err="1"/>
              <a:t>penerima</a:t>
            </a:r>
            <a:r>
              <a:rPr lang="en-ID" sz="2400" dirty="0"/>
              <a:t> zakat </a:t>
            </a:r>
            <a:r>
              <a:rPr lang="en-ID" sz="2400" dirty="0" err="1"/>
              <a:t>diatur</a:t>
            </a:r>
            <a:r>
              <a:rPr lang="en-ID" sz="2400" dirty="0"/>
              <a:t> di Al-Qur’an </a:t>
            </a:r>
            <a:r>
              <a:rPr lang="en-ID" sz="2400" dirty="0" err="1"/>
              <a:t>surat</a:t>
            </a:r>
            <a:r>
              <a:rPr lang="en-ID" sz="2400" dirty="0"/>
              <a:t> At-</a:t>
            </a:r>
            <a:r>
              <a:rPr lang="en-ID" sz="2400" dirty="0" err="1"/>
              <a:t>Taubah</a:t>
            </a:r>
            <a:r>
              <a:rPr lang="en-ID" sz="2400" dirty="0"/>
              <a:t> </a:t>
            </a:r>
            <a:r>
              <a:rPr lang="en-ID" sz="2400" dirty="0" err="1"/>
              <a:t>ayat</a:t>
            </a:r>
            <a:r>
              <a:rPr lang="en-ID" sz="2400" dirty="0"/>
              <a:t> 60</a:t>
            </a:r>
          </a:p>
          <a:p>
            <a:pPr algn="just"/>
            <a:r>
              <a:rPr lang="en-ID" sz="2400" dirty="0"/>
              <a:t>Zakat fitrah </a:t>
            </a:r>
            <a:r>
              <a:rPr lang="en-ID" sz="2400" dirty="0" err="1"/>
              <a:t>disampaikan</a:t>
            </a:r>
            <a:r>
              <a:rPr lang="en-ID" sz="2400" dirty="0"/>
              <a:t> </a:t>
            </a:r>
            <a:r>
              <a:rPr lang="en-ID" sz="2400" dirty="0" err="1"/>
              <a:t>sebelum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r>
              <a:rPr lang="en-ID" sz="2400" dirty="0"/>
              <a:t> </a:t>
            </a:r>
            <a:r>
              <a:rPr lang="en-ID" sz="2400" dirty="0" err="1"/>
              <a:t>idul</a:t>
            </a:r>
            <a:r>
              <a:rPr lang="en-ID" sz="2400" dirty="0"/>
              <a:t> </a:t>
            </a:r>
            <a:r>
              <a:rPr lang="en-ID" sz="2400" dirty="0" err="1"/>
              <a:t>fitri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5909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haji</a:t>
            </a:r>
            <a:endParaRPr lang="en-ID" sz="5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Waktu</a:t>
            </a:r>
          </a:p>
          <a:p>
            <a:pPr algn="just"/>
            <a:r>
              <a:rPr lang="en-US" sz="2800" dirty="0" err="1"/>
              <a:t>Tempat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Pelaksanaan</a:t>
            </a:r>
            <a:r>
              <a:rPr lang="en-ID" sz="2400" dirty="0"/>
              <a:t> haji </a:t>
            </a:r>
            <a:r>
              <a:rPr lang="en-ID" sz="2400" dirty="0" err="1"/>
              <a:t>dibulan</a:t>
            </a:r>
            <a:r>
              <a:rPr lang="en-ID" sz="2400" dirty="0"/>
              <a:t> </a:t>
            </a:r>
            <a:r>
              <a:rPr lang="en-ID" sz="2400" dirty="0" err="1"/>
              <a:t>zulhijjah</a:t>
            </a:r>
            <a:r>
              <a:rPr lang="en-ID" sz="2400" dirty="0"/>
              <a:t> </a:t>
            </a:r>
            <a:r>
              <a:rPr lang="en-ID" sz="2400" dirty="0" err="1"/>
              <a:t>tanggal</a:t>
            </a:r>
            <a:r>
              <a:rPr lang="en-ID" sz="2400" dirty="0"/>
              <a:t> 8 </a:t>
            </a:r>
            <a:r>
              <a:rPr lang="en-ID" sz="2400" dirty="0" err="1"/>
              <a:t>zulhijjah</a:t>
            </a:r>
            <a:r>
              <a:rPr lang="en-ID" sz="2400" dirty="0"/>
              <a:t> </a:t>
            </a:r>
            <a:r>
              <a:rPr lang="en-ID" sz="2400" dirty="0" err="1"/>
              <a:t>jama’ah</a:t>
            </a:r>
            <a:r>
              <a:rPr lang="en-ID" sz="2400" dirty="0"/>
              <a:t> haji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bergerak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arafah</a:t>
            </a:r>
            <a:r>
              <a:rPr lang="en-ID" sz="2400" dirty="0"/>
              <a:t> </a:t>
            </a:r>
            <a:r>
              <a:rPr lang="en-ID" sz="2400" dirty="0" err="1"/>
              <a:t>tanggal</a:t>
            </a:r>
            <a:r>
              <a:rPr lang="en-ID" sz="2400" dirty="0"/>
              <a:t> 9 </a:t>
            </a:r>
            <a:r>
              <a:rPr lang="en-ID" sz="2400" dirty="0" err="1"/>
              <a:t>zulhijjah</a:t>
            </a:r>
            <a:r>
              <a:rPr lang="en-ID" sz="2400" dirty="0"/>
              <a:t> </a:t>
            </a:r>
            <a:r>
              <a:rPr lang="en-ID" sz="2400" dirty="0" err="1"/>
              <a:t>wukuf</a:t>
            </a:r>
            <a:r>
              <a:rPr lang="en-ID" sz="2400" dirty="0"/>
              <a:t> di </a:t>
            </a:r>
            <a:r>
              <a:rPr lang="en-ID" sz="2400" dirty="0" err="1"/>
              <a:t>padang</a:t>
            </a:r>
            <a:r>
              <a:rPr lang="en-ID" sz="2400" dirty="0"/>
              <a:t> </a:t>
            </a:r>
            <a:r>
              <a:rPr lang="en-ID" sz="2400" dirty="0" err="1"/>
              <a:t>arafah</a:t>
            </a:r>
            <a:endParaRPr lang="en-ID" sz="2400" dirty="0"/>
          </a:p>
          <a:p>
            <a:pPr algn="just"/>
            <a:r>
              <a:rPr lang="en-ID" sz="2400" dirty="0" err="1"/>
              <a:t>Tanggal</a:t>
            </a:r>
            <a:r>
              <a:rPr lang="en-ID" sz="2400" dirty="0"/>
              <a:t> 10 </a:t>
            </a:r>
            <a:r>
              <a:rPr lang="en-ID" sz="2400" dirty="0" err="1"/>
              <a:t>zulhijjah</a:t>
            </a:r>
            <a:r>
              <a:rPr lang="en-ID" sz="2400" dirty="0"/>
              <a:t> </a:t>
            </a:r>
            <a:r>
              <a:rPr lang="en-ID" sz="2400" dirty="0" err="1"/>
              <a:t>bergerak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mina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sebelumnya</a:t>
            </a:r>
            <a:r>
              <a:rPr lang="en-ID" sz="2400" dirty="0"/>
              <a:t> </a:t>
            </a:r>
            <a:r>
              <a:rPr lang="en-ID" sz="2400" dirty="0" err="1"/>
              <a:t>mabit</a:t>
            </a:r>
            <a:r>
              <a:rPr lang="en-ID" sz="2400" dirty="0"/>
              <a:t> di </a:t>
            </a:r>
            <a:r>
              <a:rPr lang="en-ID" sz="2400" dirty="0" err="1"/>
              <a:t>muzdalifah</a:t>
            </a:r>
            <a:r>
              <a:rPr lang="en-ID" sz="2400" dirty="0"/>
              <a:t>, </a:t>
            </a:r>
            <a:r>
              <a:rPr lang="en-ID" sz="2400" dirty="0" err="1"/>
              <a:t>kemudian</a:t>
            </a:r>
            <a:r>
              <a:rPr lang="en-ID" sz="2400" dirty="0"/>
              <a:t> </a:t>
            </a:r>
            <a:r>
              <a:rPr lang="en-ID" sz="2400" dirty="0" err="1"/>
              <a:t>mbalang</a:t>
            </a:r>
            <a:r>
              <a:rPr lang="en-ID" sz="2400" dirty="0"/>
              <a:t> </a:t>
            </a:r>
            <a:r>
              <a:rPr lang="en-ID" sz="2400" dirty="0" err="1"/>
              <a:t>jumrah</a:t>
            </a:r>
            <a:r>
              <a:rPr lang="en-ID" sz="2400" dirty="0"/>
              <a:t> </a:t>
            </a:r>
            <a:r>
              <a:rPr lang="en-ID" sz="2400"/>
              <a:t>ula, wustha</a:t>
            </a:r>
            <a:r>
              <a:rPr lang="en-ID" sz="2400" dirty="0"/>
              <a:t> dan </a:t>
            </a:r>
            <a:r>
              <a:rPr lang="en-ID" sz="2400" dirty="0" err="1"/>
              <a:t>aqobah</a:t>
            </a:r>
            <a:endParaRPr lang="en-ID" sz="2400" dirty="0"/>
          </a:p>
          <a:p>
            <a:pPr algn="just"/>
            <a:r>
              <a:rPr lang="en-ID" sz="2400" dirty="0" err="1"/>
              <a:t>Kemudian</a:t>
            </a:r>
            <a:r>
              <a:rPr lang="en-ID" sz="2400" dirty="0"/>
              <a:t> </a:t>
            </a:r>
            <a:r>
              <a:rPr lang="en-ID" sz="2400" dirty="0" err="1"/>
              <a:t>thowaf</a:t>
            </a:r>
            <a:r>
              <a:rPr lang="en-ID" sz="2400" dirty="0"/>
              <a:t>, </a:t>
            </a:r>
            <a:r>
              <a:rPr lang="en-ID" sz="2400" dirty="0" err="1"/>
              <a:t>sai</a:t>
            </a:r>
            <a:r>
              <a:rPr lang="en-ID" sz="2400" dirty="0"/>
              <a:t> dan </a:t>
            </a:r>
            <a:r>
              <a:rPr lang="en-ID" sz="2400" dirty="0" err="1"/>
              <a:t>tahalul</a:t>
            </a:r>
            <a:endParaRPr lang="en-ID" sz="2400" dirty="0"/>
          </a:p>
          <a:p>
            <a:pPr algn="just"/>
            <a:r>
              <a:rPr lang="en-ID" sz="2400" dirty="0" err="1"/>
              <a:t>Selama</a:t>
            </a:r>
            <a:r>
              <a:rPr lang="en-ID" sz="2400" dirty="0"/>
              <a:t> </a:t>
            </a:r>
            <a:r>
              <a:rPr lang="en-ID" sz="2400" dirty="0" err="1"/>
              <a:t>berpakaian</a:t>
            </a:r>
            <a:r>
              <a:rPr lang="en-ID" sz="2400" dirty="0"/>
              <a:t> ihram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laki-laki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boleh</a:t>
            </a:r>
            <a:r>
              <a:rPr lang="en-ID" sz="2400" dirty="0"/>
              <a:t> </a:t>
            </a:r>
            <a:r>
              <a:rPr lang="en-ID" sz="2400" dirty="0" err="1"/>
              <a:t>memakai</a:t>
            </a:r>
            <a:r>
              <a:rPr lang="en-ID" sz="2400" dirty="0"/>
              <a:t> </a:t>
            </a:r>
            <a:r>
              <a:rPr lang="en-ID" sz="2400" dirty="0" err="1"/>
              <a:t>celana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C.D</a:t>
            </a:r>
          </a:p>
        </p:txBody>
      </p:sp>
    </p:spTree>
    <p:extLst>
      <p:ext uri="{BB962C8B-B14F-4D97-AF65-F5344CB8AC3E}">
        <p14:creationId xmlns:p14="http://schemas.microsoft.com/office/powerpoint/2010/main" val="42654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Gambaran </a:t>
            </a:r>
            <a:r>
              <a:rPr lang="en-US" sz="3200" dirty="0" err="1"/>
              <a:t>umum</a:t>
            </a:r>
            <a:br>
              <a:rPr lang="en-US" sz="3200" dirty="0"/>
            </a:br>
            <a:r>
              <a:rPr lang="en-US" sz="3200" dirty="0" err="1"/>
              <a:t>materi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kuliah</a:t>
            </a:r>
            <a:endParaRPr lang="en-ID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30135"/>
            <a:ext cx="5550577" cy="46475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Pengantar</a:t>
            </a:r>
            <a:endParaRPr lang="en-US" sz="2800" dirty="0"/>
          </a:p>
          <a:p>
            <a:pPr algn="just"/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0136"/>
            <a:ext cx="5550576" cy="46475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Sila </a:t>
            </a:r>
            <a:r>
              <a:rPr lang="en-ID" sz="2400" dirty="0" err="1"/>
              <a:t>Pertama</a:t>
            </a:r>
            <a:r>
              <a:rPr lang="en-ID" sz="2400" dirty="0"/>
              <a:t> Pancasila </a:t>
            </a:r>
            <a:r>
              <a:rPr lang="en-ID" sz="2400" dirty="0" err="1"/>
              <a:t>menyebutkan</a:t>
            </a:r>
            <a:r>
              <a:rPr lang="en-ID" sz="2400" dirty="0"/>
              <a:t> : “</a:t>
            </a:r>
            <a:r>
              <a:rPr lang="en-ID" sz="2400" dirty="0" err="1"/>
              <a:t>Ketuhanan</a:t>
            </a:r>
            <a:r>
              <a:rPr lang="en-ID" sz="2400" dirty="0"/>
              <a:t> yang </a:t>
            </a:r>
            <a:r>
              <a:rPr lang="en-ID" sz="2400" dirty="0" err="1"/>
              <a:t>Maha</a:t>
            </a:r>
            <a:r>
              <a:rPr lang="en-ID" sz="2400" dirty="0"/>
              <a:t> </a:t>
            </a:r>
            <a:r>
              <a:rPr lang="en-ID" sz="2400" dirty="0" err="1"/>
              <a:t>Esa</a:t>
            </a:r>
            <a:r>
              <a:rPr lang="en-ID" sz="2400" dirty="0"/>
              <a:t>”</a:t>
            </a:r>
          </a:p>
          <a:p>
            <a:pPr algn="just"/>
            <a:r>
              <a:rPr lang="en-ID" sz="2400" dirty="0" err="1"/>
              <a:t>Seluruh</a:t>
            </a:r>
            <a:r>
              <a:rPr lang="en-ID" sz="2400" dirty="0"/>
              <a:t> </a:t>
            </a:r>
            <a:r>
              <a:rPr lang="en-ID" sz="2400" dirty="0" err="1"/>
              <a:t>warga</a:t>
            </a:r>
            <a:r>
              <a:rPr lang="en-ID" sz="2400" dirty="0"/>
              <a:t> negara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komunitas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kelompok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berketuhanan</a:t>
            </a:r>
            <a:endParaRPr lang="en-ID" sz="2400" dirty="0"/>
          </a:p>
          <a:p>
            <a:pPr algn="just"/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berketuhanan</a:t>
            </a:r>
            <a:r>
              <a:rPr lang="en-ID" sz="2400" dirty="0"/>
              <a:t>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Indonesia </a:t>
            </a:r>
            <a:r>
              <a:rPr lang="en-ID" sz="2400" dirty="0" err="1"/>
              <a:t>disatukan</a:t>
            </a:r>
            <a:r>
              <a:rPr lang="en-ID" sz="2400" dirty="0"/>
              <a:t> pada </a:t>
            </a:r>
            <a:r>
              <a:rPr lang="en-ID" sz="2400" dirty="0" err="1"/>
              <a:t>dasar</a:t>
            </a:r>
            <a:r>
              <a:rPr lang="en-ID" sz="2400" dirty="0"/>
              <a:t> </a:t>
            </a:r>
            <a:r>
              <a:rPr lang="en-ID" sz="2400" dirty="0" err="1"/>
              <a:t>keyakinan</a:t>
            </a:r>
            <a:endParaRPr lang="en-ID" sz="2400" dirty="0"/>
          </a:p>
          <a:p>
            <a:pPr algn="just"/>
            <a:r>
              <a:rPr lang="en-ID" sz="2400" dirty="0" err="1"/>
              <a:t>Semangat</a:t>
            </a:r>
            <a:r>
              <a:rPr lang="en-ID" sz="2400" dirty="0"/>
              <a:t> </a:t>
            </a:r>
            <a:r>
              <a:rPr lang="en-ID" sz="2400" dirty="0" err="1"/>
              <a:t>nasionalisme</a:t>
            </a:r>
            <a:r>
              <a:rPr lang="en-ID" sz="2400" dirty="0"/>
              <a:t>, </a:t>
            </a:r>
            <a:r>
              <a:rPr lang="en-ID" sz="2400" dirty="0" err="1"/>
              <a:t>berbudi</a:t>
            </a:r>
            <a:r>
              <a:rPr lang="en-ID" sz="2400" dirty="0"/>
              <a:t> </a:t>
            </a:r>
            <a:r>
              <a:rPr lang="en-ID" sz="2400" dirty="0" err="1"/>
              <a:t>luhur</a:t>
            </a:r>
            <a:r>
              <a:rPr lang="en-ID" sz="2400" dirty="0"/>
              <a:t>, </a:t>
            </a:r>
            <a:r>
              <a:rPr lang="en-ID" sz="2400" dirty="0" err="1"/>
              <a:t>jiwa</a:t>
            </a:r>
            <a:r>
              <a:rPr lang="en-ID" sz="2400" dirty="0"/>
              <a:t> patriot </a:t>
            </a:r>
            <a:r>
              <a:rPr lang="en-ID" sz="2400" dirty="0" err="1"/>
              <a:t>rela</a:t>
            </a:r>
            <a:r>
              <a:rPr lang="en-ID" sz="2400" dirty="0"/>
              <a:t> </a:t>
            </a:r>
            <a:r>
              <a:rPr lang="en-ID" sz="2400" dirty="0" err="1"/>
              <a:t>berkorban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bangsa</a:t>
            </a:r>
            <a:r>
              <a:rPr lang="en-ID" sz="2400" dirty="0"/>
              <a:t> dan negara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tumbuh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katalisator</a:t>
            </a:r>
            <a:r>
              <a:rPr lang="en-ID" sz="2400" dirty="0"/>
              <a:t> agama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8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Manfaat</a:t>
            </a:r>
            <a:r>
              <a:rPr lang="en-US" sz="5400" dirty="0"/>
              <a:t> </a:t>
            </a:r>
            <a:r>
              <a:rPr lang="en-US" sz="5400" dirty="0" err="1"/>
              <a:t>belajar</a:t>
            </a:r>
            <a:r>
              <a:rPr lang="en-US" sz="5400" dirty="0"/>
              <a:t> agama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30136"/>
            <a:ext cx="5550577" cy="46642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Lahir</a:t>
            </a:r>
          </a:p>
          <a:p>
            <a:pPr algn="just"/>
            <a:r>
              <a:rPr lang="en-US" sz="2800" dirty="0" err="1"/>
              <a:t>Batin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0136"/>
            <a:ext cx="5550576" cy="46642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Konsekuensi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sila</a:t>
            </a:r>
            <a:r>
              <a:rPr lang="en-ID" sz="2400" dirty="0"/>
              <a:t> </a:t>
            </a:r>
            <a:r>
              <a:rPr lang="en-ID" sz="2400" dirty="0" err="1"/>
              <a:t>pertama</a:t>
            </a:r>
            <a:r>
              <a:rPr lang="en-ID" sz="2400" dirty="0"/>
              <a:t> Pancasila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negara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boleh</a:t>
            </a:r>
            <a:r>
              <a:rPr lang="en-ID" sz="2400" dirty="0"/>
              <a:t> </a:t>
            </a:r>
            <a:r>
              <a:rPr lang="en-ID" sz="2400" dirty="0" err="1"/>
              <a:t>bertentangan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</a:t>
            </a:r>
          </a:p>
          <a:p>
            <a:pPr algn="just"/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agama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dan </a:t>
            </a:r>
            <a:r>
              <a:rPr lang="en-ID" sz="2400" dirty="0" err="1"/>
              <a:t>batin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Indonesia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lang="en-ID" sz="2400" dirty="0"/>
          </a:p>
          <a:p>
            <a:pPr algn="just"/>
            <a:r>
              <a:rPr lang="en-ID" sz="2400" dirty="0"/>
              <a:t>Sejarah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membuktikan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perjuangan</a:t>
            </a:r>
            <a:r>
              <a:rPr lang="en-ID" sz="2400" dirty="0"/>
              <a:t> </a:t>
            </a:r>
            <a:r>
              <a:rPr lang="en-ID" sz="2400" dirty="0" err="1"/>
              <a:t>kemerdekaan</a:t>
            </a:r>
            <a:r>
              <a:rPr lang="en-ID" sz="2400" dirty="0"/>
              <a:t> </a:t>
            </a:r>
            <a:r>
              <a:rPr lang="en-ID" sz="2400" dirty="0" err="1"/>
              <a:t>dilandasi</a:t>
            </a:r>
            <a:r>
              <a:rPr lang="en-ID" sz="2400" dirty="0"/>
              <a:t> oleh </a:t>
            </a:r>
            <a:r>
              <a:rPr lang="en-ID" sz="2400" dirty="0" err="1"/>
              <a:t>keyakinan</a:t>
            </a:r>
            <a:r>
              <a:rPr lang="en-ID" sz="2400" dirty="0"/>
              <a:t> agama</a:t>
            </a:r>
          </a:p>
          <a:p>
            <a:pPr algn="just"/>
            <a:r>
              <a:rPr lang="en-ID" sz="2400" dirty="0"/>
              <a:t>Agama </a:t>
            </a:r>
            <a:r>
              <a:rPr lang="en-ID" sz="2400" dirty="0" err="1"/>
              <a:t>membimbing</a:t>
            </a:r>
            <a:r>
              <a:rPr lang="en-ID" sz="2400" dirty="0"/>
              <a:t> </a:t>
            </a:r>
            <a:r>
              <a:rPr lang="en-ID" sz="2400" dirty="0" err="1"/>
              <a:t>pemeluknya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berbuat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perbuatan</a:t>
            </a:r>
            <a:r>
              <a:rPr lang="en-ID" sz="2400" dirty="0"/>
              <a:t> yang </a:t>
            </a:r>
            <a:r>
              <a:rPr lang="en-ID" sz="2400" dirty="0" err="1"/>
              <a:t>merugikan</a:t>
            </a:r>
            <a:r>
              <a:rPr lang="en-ID" sz="2400" dirty="0"/>
              <a:t> dan </a:t>
            </a:r>
            <a:r>
              <a:rPr lang="en-ID" sz="2400" dirty="0" err="1"/>
              <a:t>merusak</a:t>
            </a:r>
            <a:r>
              <a:rPr lang="en-ID" sz="2400" dirty="0"/>
              <a:t> </a:t>
            </a:r>
            <a:r>
              <a:rPr lang="en-ID" sz="2400" dirty="0" err="1"/>
              <a:t>keseimbangan</a:t>
            </a:r>
            <a:r>
              <a:rPr lang="en-ID" sz="2400" dirty="0"/>
              <a:t> </a:t>
            </a:r>
            <a:r>
              <a:rPr lang="en-ID" sz="2400" dirty="0" err="1"/>
              <a:t>alam</a:t>
            </a:r>
            <a:endParaRPr lang="en-ID" sz="2400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7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tauhid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Keyakinan</a:t>
            </a:r>
            <a:endParaRPr lang="en-US" sz="2800" dirty="0"/>
          </a:p>
          <a:p>
            <a:pPr algn="just"/>
            <a:r>
              <a:rPr lang="en-US" sz="2800" dirty="0" err="1"/>
              <a:t>Kepercayaan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Syahadat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kelimat</a:t>
            </a:r>
            <a:r>
              <a:rPr lang="en-ID" sz="2400" dirty="0"/>
              <a:t> </a:t>
            </a:r>
            <a:r>
              <a:rPr lang="en-ID" sz="2400" dirty="0" err="1"/>
              <a:t>pernyataan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dan </a:t>
            </a:r>
            <a:r>
              <a:rPr lang="en-ID" sz="2400" dirty="0" err="1"/>
              <a:t>batin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tuhan</a:t>
            </a:r>
            <a:r>
              <a:rPr lang="en-ID" sz="2400" dirty="0"/>
              <a:t> </a:t>
            </a:r>
            <a:r>
              <a:rPr lang="en-ID" sz="2400" dirty="0" err="1"/>
              <a:t>selain</a:t>
            </a:r>
            <a:r>
              <a:rPr lang="en-ID" sz="2400" dirty="0"/>
              <a:t> Allah dan Nabi Muhammad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utusan</a:t>
            </a:r>
            <a:r>
              <a:rPr lang="en-ID" sz="2400" dirty="0"/>
              <a:t> Allah</a:t>
            </a:r>
          </a:p>
          <a:p>
            <a:pPr algn="just"/>
            <a:r>
              <a:rPr lang="en-ID" sz="2400" dirty="0" err="1"/>
              <a:t>Konsekuensi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syahadat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: </a:t>
            </a:r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sholat</a:t>
            </a:r>
            <a:r>
              <a:rPr lang="en-ID" sz="2400" dirty="0"/>
              <a:t> 5 </a:t>
            </a:r>
            <a:r>
              <a:rPr lang="en-ID" sz="2400" dirty="0" err="1"/>
              <a:t>waktu</a:t>
            </a:r>
            <a:r>
              <a:rPr lang="en-ID" sz="2400" dirty="0"/>
              <a:t>, </a:t>
            </a:r>
            <a:r>
              <a:rPr lang="en-ID" sz="2400" dirty="0" err="1"/>
              <a:t>puasa</a:t>
            </a:r>
            <a:r>
              <a:rPr lang="en-ID" sz="2400" dirty="0"/>
              <a:t> di </a:t>
            </a:r>
            <a:r>
              <a:rPr lang="en-ID" sz="2400" dirty="0" err="1"/>
              <a:t>bulan</a:t>
            </a:r>
            <a:r>
              <a:rPr lang="en-ID" sz="2400" dirty="0"/>
              <a:t> Ramadhan, zakat dan haji</a:t>
            </a:r>
          </a:p>
          <a:p>
            <a:pPr algn="just"/>
            <a:r>
              <a:rPr lang="en-ID" sz="2400" dirty="0" err="1"/>
              <a:t>Tawakal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kepasrahan</a:t>
            </a:r>
            <a:r>
              <a:rPr lang="en-ID" sz="2400" dirty="0"/>
              <a:t> total </a:t>
            </a:r>
            <a:r>
              <a:rPr lang="en-ID" sz="2400" dirty="0" err="1"/>
              <a:t>kepada</a:t>
            </a:r>
            <a:r>
              <a:rPr lang="en-ID" sz="2400" dirty="0"/>
              <a:t> Allah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implementasi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dan </a:t>
            </a:r>
            <a:r>
              <a:rPr lang="en-ID" sz="2400" dirty="0" err="1"/>
              <a:t>batin</a:t>
            </a:r>
            <a:endParaRPr lang="en-ID" sz="2400" dirty="0"/>
          </a:p>
          <a:p>
            <a:pPr algn="just"/>
            <a:r>
              <a:rPr lang="en-ID" sz="2400" dirty="0" err="1"/>
              <a:t>Keyakinan</a:t>
            </a:r>
            <a:r>
              <a:rPr lang="en-ID" sz="2400" dirty="0"/>
              <a:t> dan </a:t>
            </a:r>
            <a:r>
              <a:rPr lang="en-ID" sz="2400" dirty="0" err="1"/>
              <a:t>kepercayaan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</a:t>
            </a:r>
            <a:r>
              <a:rPr lang="en-ID" sz="2400" dirty="0" err="1"/>
              <a:t>keimanan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sejalan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perbuatan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5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Fikih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Syariat</a:t>
            </a:r>
            <a:endParaRPr lang="en-US" sz="2800" dirty="0"/>
          </a:p>
          <a:p>
            <a:pPr algn="just"/>
            <a:r>
              <a:rPr lang="en-US" sz="2800" dirty="0" err="1"/>
              <a:t>Hakikat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Wilayah </a:t>
            </a:r>
            <a:r>
              <a:rPr lang="en-ID" sz="2400" dirty="0" err="1"/>
              <a:t>fikih</a:t>
            </a:r>
            <a:r>
              <a:rPr lang="en-ID" sz="2400" dirty="0"/>
              <a:t> </a:t>
            </a:r>
            <a:r>
              <a:rPr lang="en-ID" sz="2400" dirty="0" err="1"/>
              <a:t>menjelaskan</a:t>
            </a:r>
            <a:r>
              <a:rPr lang="en-ID" sz="2400" dirty="0"/>
              <a:t> tata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beribadah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syariat</a:t>
            </a:r>
            <a:endParaRPr lang="en-ID" sz="2400" dirty="0"/>
          </a:p>
          <a:p>
            <a:pPr algn="just"/>
            <a:r>
              <a:rPr lang="en-ID" sz="2400" dirty="0" err="1"/>
              <a:t>Ajaran</a:t>
            </a:r>
            <a:r>
              <a:rPr lang="en-ID" sz="2400" dirty="0"/>
              <a:t> agama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tuntunan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beribadah</a:t>
            </a:r>
            <a:r>
              <a:rPr lang="en-ID" sz="2400" dirty="0"/>
              <a:t>,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pelaksanaannya</a:t>
            </a:r>
            <a:r>
              <a:rPr lang="en-ID" sz="2400" dirty="0"/>
              <a:t>, </a:t>
            </a:r>
            <a:r>
              <a:rPr lang="en-ID" sz="2400" dirty="0" err="1"/>
              <a:t>pakaian</a:t>
            </a:r>
            <a:r>
              <a:rPr lang="en-ID" sz="2400" dirty="0"/>
              <a:t>, </a:t>
            </a:r>
            <a:r>
              <a:rPr lang="en-ID" sz="2400" dirty="0" err="1"/>
              <a:t>tempat</a:t>
            </a:r>
            <a:r>
              <a:rPr lang="en-ID" sz="2400" dirty="0"/>
              <a:t> dan </a:t>
            </a:r>
            <a:r>
              <a:rPr lang="en-ID" sz="2400" dirty="0" err="1"/>
              <a:t>segala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mengiringi</a:t>
            </a:r>
            <a:r>
              <a:rPr lang="en-ID" sz="2400" dirty="0"/>
              <a:t> ibadah </a:t>
            </a:r>
            <a:r>
              <a:rPr lang="en-ID" sz="2400" dirty="0" err="1"/>
              <a:t>tersebut</a:t>
            </a:r>
            <a:endParaRPr lang="en-ID" sz="2400" dirty="0"/>
          </a:p>
          <a:p>
            <a:pPr algn="just"/>
            <a:r>
              <a:rPr lang="en-ID" sz="2400" dirty="0" err="1"/>
              <a:t>Hakekat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penjelasan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makna</a:t>
            </a:r>
            <a:r>
              <a:rPr lang="en-ID" sz="2400" dirty="0"/>
              <a:t> yang </a:t>
            </a:r>
            <a:r>
              <a:rPr lang="en-ID" sz="2400" dirty="0" err="1"/>
              <a:t>terkandung</a:t>
            </a:r>
            <a:r>
              <a:rPr lang="en-ID" sz="2400" dirty="0"/>
              <a:t> pada ibadah </a:t>
            </a:r>
            <a:r>
              <a:rPr lang="en-ID" sz="2400" dirty="0" err="1"/>
              <a:t>tersebut</a:t>
            </a:r>
            <a:endParaRPr lang="en-ID" sz="2400" dirty="0"/>
          </a:p>
          <a:p>
            <a:pPr algn="just"/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syariat</a:t>
            </a:r>
            <a:r>
              <a:rPr lang="en-ID" sz="2400" dirty="0"/>
              <a:t> dan </a:t>
            </a:r>
            <a:r>
              <a:rPr lang="en-ID" sz="2400" dirty="0" err="1"/>
              <a:t>hakekat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melengkapi</a:t>
            </a:r>
            <a:endParaRPr lang="en-ID" sz="2400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muamalah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Adab</a:t>
            </a:r>
            <a:endParaRPr lang="en-US" sz="2800" dirty="0"/>
          </a:p>
          <a:p>
            <a:pPr algn="just"/>
            <a:r>
              <a:rPr lang="en-US" sz="2800" dirty="0"/>
              <a:t>Ekonomi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Nabi </a:t>
            </a:r>
            <a:r>
              <a:rPr lang="en-ID" sz="2400" dirty="0" err="1"/>
              <a:t>bersabda</a:t>
            </a:r>
            <a:r>
              <a:rPr lang="en-ID" sz="2400" dirty="0"/>
              <a:t> : </a:t>
            </a:r>
            <a:r>
              <a:rPr lang="en-ID" sz="2400" dirty="0" err="1"/>
              <a:t>sesungguhnya</a:t>
            </a:r>
            <a:r>
              <a:rPr lang="en-ID" sz="2400" dirty="0"/>
              <a:t> </a:t>
            </a:r>
            <a:r>
              <a:rPr lang="en-ID" sz="2400" dirty="0" err="1"/>
              <a:t>aku</a:t>
            </a:r>
            <a:r>
              <a:rPr lang="en-ID" sz="2400" dirty="0"/>
              <a:t> </a:t>
            </a:r>
            <a:r>
              <a:rPr lang="en-ID" sz="2400" dirty="0" err="1"/>
              <a:t>diutus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memperbaiki</a:t>
            </a:r>
            <a:r>
              <a:rPr lang="en-ID" sz="2400" dirty="0"/>
              <a:t> </a:t>
            </a:r>
            <a:r>
              <a:rPr lang="en-ID" sz="2400" dirty="0" err="1"/>
              <a:t>ahlak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budi</a:t>
            </a:r>
            <a:r>
              <a:rPr lang="en-ID" sz="2400" dirty="0"/>
              <a:t> </a:t>
            </a:r>
            <a:r>
              <a:rPr lang="en-ID" sz="2400" dirty="0" err="1"/>
              <a:t>pekerti</a:t>
            </a:r>
            <a:r>
              <a:rPr lang="en-ID" sz="2400" dirty="0"/>
              <a:t> yang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adab</a:t>
            </a:r>
            <a:endParaRPr lang="en-ID" sz="2400" dirty="0"/>
          </a:p>
          <a:p>
            <a:pPr algn="just"/>
            <a:r>
              <a:rPr lang="en-ID" sz="2400" dirty="0" err="1"/>
              <a:t>Asas</a:t>
            </a:r>
            <a:r>
              <a:rPr lang="en-ID" sz="2400" dirty="0"/>
              <a:t> </a:t>
            </a:r>
            <a:r>
              <a:rPr lang="en-ID" sz="2400" dirty="0" err="1"/>
              <a:t>bermuamalah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transaksi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 </a:t>
            </a:r>
            <a:r>
              <a:rPr lang="en-ID" sz="2400" dirty="0" err="1"/>
              <a:t>ada</a:t>
            </a:r>
            <a:r>
              <a:rPr lang="en-ID" sz="2400" dirty="0"/>
              <a:t> 4, </a:t>
            </a:r>
            <a:r>
              <a:rPr lang="en-ID" sz="2400" dirty="0" err="1"/>
              <a:t>yaitu</a:t>
            </a:r>
            <a:r>
              <a:rPr lang="en-ID" sz="2400" dirty="0"/>
              <a:t> : </a:t>
            </a:r>
          </a:p>
          <a:p>
            <a:pPr lvl="1" algn="just"/>
            <a:r>
              <a:rPr lang="en-ID" sz="2400" dirty="0" err="1"/>
              <a:t>Asas</a:t>
            </a:r>
            <a:r>
              <a:rPr lang="en-ID" sz="2400" dirty="0"/>
              <a:t> </a:t>
            </a:r>
            <a:r>
              <a:rPr lang="en-ID" sz="2400" dirty="0" err="1"/>
              <a:t>suka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suka</a:t>
            </a:r>
            <a:r>
              <a:rPr lang="en-ID" sz="2400" dirty="0"/>
              <a:t> </a:t>
            </a:r>
            <a:r>
              <a:rPr lang="en-ID" sz="2000" dirty="0"/>
              <a:t>(Q.S. Surat 4 Ayat 29)</a:t>
            </a:r>
          </a:p>
          <a:p>
            <a:pPr lvl="1" algn="just"/>
            <a:r>
              <a:rPr lang="en-ID" sz="2400" dirty="0" err="1"/>
              <a:t>Asas</a:t>
            </a:r>
            <a:r>
              <a:rPr lang="en-ID" sz="2400" dirty="0"/>
              <a:t> </a:t>
            </a:r>
            <a:r>
              <a:rPr lang="en-ID" sz="2400" dirty="0" err="1"/>
              <a:t>keadilan</a:t>
            </a:r>
            <a:r>
              <a:rPr lang="en-ID" sz="2400" dirty="0"/>
              <a:t> (Q.S. Surat 57 Ayat 25)</a:t>
            </a:r>
          </a:p>
          <a:p>
            <a:pPr lvl="1" algn="just"/>
            <a:r>
              <a:rPr lang="en-ID" sz="2400" dirty="0" err="1"/>
              <a:t>Asas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menguntungkan</a:t>
            </a:r>
            <a:r>
              <a:rPr lang="en-ID" sz="2400" dirty="0"/>
              <a:t> (Q.S. Surat 2 Ayat 278-279)</a:t>
            </a:r>
          </a:p>
          <a:p>
            <a:pPr lvl="1" algn="just"/>
            <a:r>
              <a:rPr lang="en-ID" sz="2400" dirty="0" err="1"/>
              <a:t>Asas</a:t>
            </a:r>
            <a:r>
              <a:rPr lang="en-ID" sz="2400" dirty="0"/>
              <a:t> </a:t>
            </a:r>
            <a:r>
              <a:rPr lang="en-ID" sz="2400" dirty="0" err="1"/>
              <a:t>Tolong</a:t>
            </a:r>
            <a:r>
              <a:rPr lang="en-ID" sz="2400" dirty="0"/>
              <a:t> </a:t>
            </a:r>
            <a:r>
              <a:rPr lang="en-ID" sz="2400" dirty="0" err="1"/>
              <a:t>Menolong</a:t>
            </a:r>
            <a:endParaRPr lang="en-ID" sz="2400" dirty="0"/>
          </a:p>
          <a:p>
            <a:pPr algn="just"/>
            <a:r>
              <a:rPr lang="en-ID" sz="2400" dirty="0" err="1"/>
              <a:t>Konsep</a:t>
            </a:r>
            <a:r>
              <a:rPr lang="en-ID" sz="2400" dirty="0"/>
              <a:t> </a:t>
            </a:r>
            <a:r>
              <a:rPr lang="en-ID" sz="2400" dirty="0" err="1"/>
              <a:t>bermuamalah</a:t>
            </a:r>
            <a:r>
              <a:rPr lang="en-ID" sz="2400" dirty="0"/>
              <a:t> </a:t>
            </a:r>
            <a:r>
              <a:rPr lang="en-ID" sz="2400" dirty="0" err="1"/>
              <a:t>menitikberatkan</a:t>
            </a:r>
            <a:r>
              <a:rPr lang="en-ID" sz="2400" dirty="0"/>
              <a:t> pada </a:t>
            </a:r>
            <a:r>
              <a:rPr lang="en-ID" sz="2400" dirty="0" err="1"/>
              <a:t>perilaku</a:t>
            </a:r>
            <a:r>
              <a:rPr lang="en-ID" sz="2400" dirty="0"/>
              <a:t> yang </a:t>
            </a:r>
            <a:r>
              <a:rPr lang="en-ID" sz="2400" dirty="0" err="1"/>
              <a:t>baik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5087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Pancasila dan agama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Korelasi</a:t>
            </a:r>
            <a:endParaRPr lang="en-US" sz="2800" dirty="0"/>
          </a:p>
          <a:p>
            <a:pPr algn="just"/>
            <a:r>
              <a:rPr lang="en-US" sz="2800" dirty="0" err="1"/>
              <a:t>Implementasi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Pancasila dan agama </a:t>
            </a:r>
            <a:r>
              <a:rPr lang="en-ID" sz="2400" dirty="0" err="1"/>
              <a:t>sejalan</a:t>
            </a:r>
            <a:r>
              <a:rPr lang="en-ID" sz="2400" dirty="0"/>
              <a:t> </a:t>
            </a:r>
            <a:r>
              <a:rPr lang="en-ID" sz="2400" dirty="0" err="1"/>
              <a:t>tanpa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perselisihan</a:t>
            </a:r>
            <a:endParaRPr lang="en-ID" sz="2400" dirty="0"/>
          </a:p>
          <a:p>
            <a:pPr algn="just"/>
            <a:r>
              <a:rPr lang="en-ID" sz="2400" dirty="0"/>
              <a:t>Pancasila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ideologi</a:t>
            </a:r>
            <a:r>
              <a:rPr lang="en-ID" sz="2400" dirty="0"/>
              <a:t> </a:t>
            </a:r>
            <a:r>
              <a:rPr lang="en-ID" sz="2400" dirty="0" err="1"/>
              <a:t>terbuka</a:t>
            </a:r>
            <a:r>
              <a:rPr lang="en-ID" sz="2400" dirty="0"/>
              <a:t> sangat </a:t>
            </a:r>
            <a:r>
              <a:rPr lang="en-ID" sz="2400" dirty="0" err="1"/>
              <a:t>memungkinkan</a:t>
            </a:r>
            <a:r>
              <a:rPr lang="en-ID" sz="2400" dirty="0"/>
              <a:t> </a:t>
            </a:r>
            <a:r>
              <a:rPr lang="en-ID" sz="2400" dirty="0" err="1"/>
              <a:t>berinteraksi</a:t>
            </a:r>
            <a:r>
              <a:rPr lang="en-ID" sz="2400" dirty="0"/>
              <a:t> </a:t>
            </a:r>
            <a:r>
              <a:rPr lang="en-ID" sz="2400" dirty="0" err="1"/>
              <a:t>positif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ideologi</a:t>
            </a:r>
            <a:r>
              <a:rPr lang="en-ID" sz="2400" dirty="0"/>
              <a:t> negara lain</a:t>
            </a:r>
          </a:p>
          <a:p>
            <a:pPr algn="just"/>
            <a:r>
              <a:rPr lang="en-ID" sz="2400" dirty="0"/>
              <a:t>Agama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segala</a:t>
            </a:r>
            <a:r>
              <a:rPr lang="en-ID" sz="2400" dirty="0"/>
              <a:t>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ajarannya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universal</a:t>
            </a:r>
          </a:p>
          <a:p>
            <a:pPr algn="just"/>
            <a:r>
              <a:rPr lang="en-ID" sz="2400" dirty="0" err="1"/>
              <a:t>Korelasi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Pancasila dan agama </a:t>
            </a:r>
            <a:r>
              <a:rPr lang="en-ID" sz="2400" dirty="0" err="1"/>
              <a:t>melahirkan</a:t>
            </a:r>
            <a:r>
              <a:rPr lang="en-ID" sz="2400" dirty="0"/>
              <a:t> </a:t>
            </a:r>
            <a:r>
              <a:rPr lang="en-ID" sz="2400" dirty="0" err="1"/>
              <a:t>regulasi</a:t>
            </a:r>
            <a:r>
              <a:rPr lang="en-ID" sz="2400" dirty="0"/>
              <a:t> yang </a:t>
            </a:r>
            <a:r>
              <a:rPr lang="en-ID" sz="2400" dirty="0" err="1"/>
              <a:t>membawa</a:t>
            </a:r>
            <a:r>
              <a:rPr lang="en-ID" sz="2400" dirty="0"/>
              <a:t> </a:t>
            </a:r>
            <a:r>
              <a:rPr lang="en-ID" sz="2400" dirty="0" err="1"/>
              <a:t>kemakmuran</a:t>
            </a:r>
            <a:r>
              <a:rPr lang="en-ID" sz="2400" dirty="0"/>
              <a:t> yang </a:t>
            </a:r>
            <a:r>
              <a:rPr lang="en-ID" sz="2400" dirty="0" err="1"/>
              <a:t>merata</a:t>
            </a:r>
            <a:endParaRPr lang="en-ID" sz="2400" dirty="0"/>
          </a:p>
          <a:p>
            <a:pPr algn="just"/>
            <a:r>
              <a:rPr lang="en-ID" sz="2400" dirty="0" err="1"/>
              <a:t>Implementasi</a:t>
            </a:r>
            <a:r>
              <a:rPr lang="en-ID" sz="2400" dirty="0"/>
              <a:t> </a:t>
            </a:r>
            <a:r>
              <a:rPr lang="en-ID" sz="2400" dirty="0" err="1"/>
              <a:t>nyata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 </a:t>
            </a:r>
            <a:r>
              <a:rPr lang="en-ID" sz="2400" dirty="0" err="1"/>
              <a:t>seirama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Pancasila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ideologi</a:t>
            </a:r>
            <a:r>
              <a:rPr lang="en-ID" sz="2400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50772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Pendekatan</a:t>
            </a:r>
            <a:r>
              <a:rPr lang="en-US" sz="5400" dirty="0"/>
              <a:t> </a:t>
            </a:r>
            <a:r>
              <a:rPr lang="en-US" sz="5400" dirty="0" err="1"/>
              <a:t>empiris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endParaRPr lang="en-US" sz="2800" dirty="0"/>
          </a:p>
          <a:p>
            <a:pPr algn="just"/>
            <a:r>
              <a:rPr lang="en-US" sz="2800" dirty="0" err="1"/>
              <a:t>Benteng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Agama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ruang</a:t>
            </a:r>
            <a:r>
              <a:rPr lang="en-ID" sz="2400" dirty="0"/>
              <a:t> </a:t>
            </a:r>
            <a:r>
              <a:rPr lang="en-ID" sz="2400" dirty="0" err="1"/>
              <a:t>kearifan</a:t>
            </a:r>
            <a:r>
              <a:rPr lang="en-ID" sz="2400" dirty="0"/>
              <a:t> </a:t>
            </a:r>
            <a:r>
              <a:rPr lang="en-ID" sz="2400" dirty="0" err="1"/>
              <a:t>lokal</a:t>
            </a:r>
            <a:r>
              <a:rPr lang="en-ID" sz="2400" dirty="0"/>
              <a:t> yang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empiris</a:t>
            </a:r>
            <a:r>
              <a:rPr lang="en-ID" sz="2400" dirty="0"/>
              <a:t> </a:t>
            </a:r>
            <a:r>
              <a:rPr lang="en-ID" sz="2400" dirty="0" err="1"/>
              <a:t>mejalankan</a:t>
            </a:r>
            <a:r>
              <a:rPr lang="en-ID" sz="2400" dirty="0"/>
              <a:t> </a:t>
            </a:r>
            <a:r>
              <a:rPr lang="en-ID" sz="2400" dirty="0" err="1"/>
              <a:t>kaidah-kaidah</a:t>
            </a:r>
            <a:r>
              <a:rPr lang="en-ID" sz="2400" dirty="0"/>
              <a:t> dan </a:t>
            </a:r>
            <a:r>
              <a:rPr lang="en-ID" sz="2400" dirty="0" err="1"/>
              <a:t>ajaran</a:t>
            </a:r>
            <a:r>
              <a:rPr lang="en-ID" sz="2400" dirty="0"/>
              <a:t> agama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murni</a:t>
            </a:r>
            <a:r>
              <a:rPr lang="en-ID" sz="2400" dirty="0"/>
              <a:t> dan </a:t>
            </a:r>
            <a:r>
              <a:rPr lang="en-ID" sz="2400" dirty="0" err="1"/>
              <a:t>konsekuen</a:t>
            </a:r>
            <a:endParaRPr lang="en-ID" sz="2400" dirty="0"/>
          </a:p>
          <a:p>
            <a:pPr algn="just"/>
            <a:r>
              <a:rPr lang="en-ID" sz="2400" dirty="0" err="1"/>
              <a:t>Benteng</a:t>
            </a:r>
            <a:r>
              <a:rPr lang="en-ID" sz="2400" dirty="0"/>
              <a:t> Pancasila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titik</a:t>
            </a:r>
            <a:r>
              <a:rPr lang="en-ID" sz="2400" dirty="0"/>
              <a:t> </a:t>
            </a:r>
            <a:r>
              <a:rPr lang="en-ID" sz="2400" dirty="0" err="1"/>
              <a:t>temu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 dan </a:t>
            </a:r>
            <a:r>
              <a:rPr lang="en-ID" sz="2400" dirty="0" err="1"/>
              <a:t>semangat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butir-butir</a:t>
            </a:r>
            <a:r>
              <a:rPr lang="en-ID" sz="2400" dirty="0"/>
              <a:t> </a:t>
            </a:r>
            <a:r>
              <a:rPr lang="en-ID" sz="2400" dirty="0" err="1"/>
              <a:t>pengertian</a:t>
            </a:r>
            <a:r>
              <a:rPr lang="en-ID" sz="2400" dirty="0"/>
              <a:t> </a:t>
            </a:r>
            <a:r>
              <a:rPr lang="en-ID" sz="2400" dirty="0" err="1"/>
              <a:t>pasal</a:t>
            </a:r>
            <a:r>
              <a:rPr lang="en-ID" sz="2400" dirty="0"/>
              <a:t> demi </a:t>
            </a:r>
            <a:r>
              <a:rPr lang="en-ID" sz="2400" dirty="0" err="1"/>
              <a:t>pasal</a:t>
            </a:r>
            <a:r>
              <a:rPr lang="en-ID" sz="2400" dirty="0"/>
              <a:t> Pancasila</a:t>
            </a:r>
          </a:p>
          <a:p>
            <a:pPr algn="just"/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 </a:t>
            </a:r>
            <a:r>
              <a:rPr lang="en-ID" sz="2400" dirty="0" err="1"/>
              <a:t>ajaran</a:t>
            </a:r>
            <a:r>
              <a:rPr lang="en-ID" sz="2400" dirty="0"/>
              <a:t> agama dan Pancasila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implementatif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berjalan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bersama-sama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kehidupan</a:t>
            </a:r>
            <a:r>
              <a:rPr lang="en-ID" sz="2400" dirty="0"/>
              <a:t> </a:t>
            </a:r>
            <a:r>
              <a:rPr lang="en-ID" sz="2400" dirty="0" err="1"/>
              <a:t>sehari-hari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99823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C01A9-2F83-C297-6F2C-41FE4B6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/>
              <a:t>Bersuci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thaharah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28B99-7642-93E2-36AD-84CB0237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006" y="2004970"/>
            <a:ext cx="5550577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Uraian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Hadas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endParaRPr lang="en-US" sz="2800" dirty="0"/>
          </a:p>
          <a:p>
            <a:pPr algn="just"/>
            <a:r>
              <a:rPr lang="en-US" sz="2800" dirty="0" err="1"/>
              <a:t>Hadas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endParaRPr lang="en-ID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1DAB1-B00D-D7F8-DD2D-B06E8959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04970"/>
            <a:ext cx="5550576" cy="4706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Prinsip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terbebas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kecil</a:t>
            </a:r>
            <a:r>
              <a:rPr lang="en-ID" sz="2400" dirty="0"/>
              <a:t> dan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endParaRPr lang="en-ID" sz="2400" dirty="0"/>
          </a:p>
          <a:p>
            <a:pPr algn="just"/>
            <a:r>
              <a:rPr lang="en-ID" sz="2400" dirty="0" err="1"/>
              <a:t>Menghilangkan</a:t>
            </a:r>
            <a:r>
              <a:rPr lang="en-ID" sz="2400" dirty="0"/>
              <a:t>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kecil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berwudlu</a:t>
            </a:r>
            <a:endParaRPr lang="en-ID" sz="2400" dirty="0"/>
          </a:p>
          <a:p>
            <a:pPr algn="just"/>
            <a:r>
              <a:rPr lang="en-ID" sz="2400" dirty="0" err="1"/>
              <a:t>Menghiangkan</a:t>
            </a:r>
            <a:r>
              <a:rPr lang="en-ID" sz="2400" dirty="0"/>
              <a:t> </a:t>
            </a:r>
            <a:r>
              <a:rPr lang="en-ID" sz="2400" dirty="0" err="1"/>
              <a:t>hadas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mandi </a:t>
            </a:r>
            <a:r>
              <a:rPr lang="en-ID" sz="2400" dirty="0" err="1"/>
              <a:t>junub</a:t>
            </a:r>
            <a:endParaRPr lang="en-ID" sz="2400" dirty="0"/>
          </a:p>
          <a:p>
            <a:pPr algn="just"/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pakaian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terbebas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Najis</a:t>
            </a:r>
          </a:p>
          <a:p>
            <a:pPr algn="just"/>
            <a:r>
              <a:rPr lang="en-ID" sz="2400" dirty="0"/>
              <a:t>Adapun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thaharah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bersuci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perbuatan</a:t>
            </a:r>
            <a:r>
              <a:rPr lang="en-ID" sz="2400" dirty="0"/>
              <a:t> dosa </a:t>
            </a:r>
            <a:r>
              <a:rPr lang="en-ID" sz="2400" dirty="0" err="1"/>
              <a:t>besar</a:t>
            </a:r>
            <a:r>
              <a:rPr lang="en-ID" sz="2400" dirty="0"/>
              <a:t> dan dosa </a:t>
            </a:r>
            <a:r>
              <a:rPr lang="en-ID" sz="2400" dirty="0" err="1"/>
              <a:t>kecil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bertaubat</a:t>
            </a:r>
            <a:r>
              <a:rPr lang="en-ID" sz="2400" dirty="0"/>
              <a:t> dan </a:t>
            </a:r>
            <a:r>
              <a:rPr lang="en-ID" sz="2400" dirty="0" err="1"/>
              <a:t>memohoon</a:t>
            </a:r>
            <a:r>
              <a:rPr lang="en-ID" sz="2400" dirty="0"/>
              <a:t> </a:t>
            </a:r>
            <a:r>
              <a:rPr lang="en-ID" sz="2400" dirty="0" err="1"/>
              <a:t>ampun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Allah SWT</a:t>
            </a:r>
          </a:p>
        </p:txBody>
      </p:sp>
    </p:spTree>
    <p:extLst>
      <p:ext uri="{BB962C8B-B14F-4D97-AF65-F5344CB8AC3E}">
        <p14:creationId xmlns:p14="http://schemas.microsoft.com/office/powerpoint/2010/main" val="30866802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128</TotalTime>
  <Words>1007</Words>
  <Application>Microsoft Office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Wingdings 2</vt:lpstr>
      <vt:lpstr>Dividend</vt:lpstr>
      <vt:lpstr>Agama dr. Abdullah fathoni, s.e., m.m</vt:lpstr>
      <vt:lpstr>Gambaran umum materi mata kuliah</vt:lpstr>
      <vt:lpstr>Manfaat belajar agama</vt:lpstr>
      <vt:lpstr>tauhid</vt:lpstr>
      <vt:lpstr>Fikih</vt:lpstr>
      <vt:lpstr>muamalah</vt:lpstr>
      <vt:lpstr>Pancasila dan agama</vt:lpstr>
      <vt:lpstr>Pendekatan empiris</vt:lpstr>
      <vt:lpstr>Bersuci atau thaharah</vt:lpstr>
      <vt:lpstr>Rukun iman</vt:lpstr>
      <vt:lpstr>Rukun Islam</vt:lpstr>
      <vt:lpstr>Syahadat</vt:lpstr>
      <vt:lpstr>sholat</vt:lpstr>
      <vt:lpstr>puasa</vt:lpstr>
      <vt:lpstr>zakat</vt:lpstr>
      <vt:lpstr>haji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dr. Abdullah fathoni, s.e., m.m</dc:title>
  <dc:creator>Personalia</dc:creator>
  <cp:lastModifiedBy>Personalia</cp:lastModifiedBy>
  <cp:revision>51</cp:revision>
  <dcterms:created xsi:type="dcterms:W3CDTF">2023-07-03T01:55:54Z</dcterms:created>
  <dcterms:modified xsi:type="dcterms:W3CDTF">2023-07-03T08:08:34Z</dcterms:modified>
</cp:coreProperties>
</file>