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D07B246-6011-C241-0605-13252E4C6C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8244C-0076-C1B7-4AD2-E9C05F7B14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0AFB9-0F07-43DB-ACAD-AAC527D82C67}" type="datetimeFigureOut">
              <a:rPr lang="en-ID" smtClean="0"/>
              <a:t>23/08/2023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89409-8BC4-572E-2402-0A15FA6529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CEBFED-1876-4837-E184-004BD2A828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66C2A-64FF-4F8F-9ACB-E5EBFDECB63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543106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8D964-5E1E-4330-B95E-673D57373E29}" type="datetimeFigureOut">
              <a:rPr lang="en-ID" smtClean="0"/>
              <a:t>23/08/2023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66114-C307-4BB3-8CC1-FB942364ABB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297830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2509EF-DCBA-4394-B16B-4848DE8F51B9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5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F7B4-198E-4948-BA45-E8FEF29B6901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82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EEEA93-6F7F-4F73-AD62-550797FAE218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3FBC-560B-432C-B241-B44528A6FCEE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76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28FE6DC-40EA-4E02-9183-B0219E4516E2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9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59B58-B66E-44EC-8E0C-B8445E34056F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4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EF4-E2AC-4AFA-B578-8462403D6715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97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6E02-CD7C-4FB7-ABD4-050F3247C1DB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6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6EA5B-32C9-477A-801A-44F9A5492548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0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BD6C982-7DDC-46D1-9077-3DDE304B8EC0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24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963A4-4F22-4DE5-BC74-EE38D3C95062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64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8214D42-D956-4F42-9AD0-74448EB68707}" type="datetime1">
              <a:rPr lang="en-US" smtClean="0"/>
              <a:t>8/23/2023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535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F6E07A-483C-8946-6CF9-22934B75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400" dirty="0"/>
              <a:t>FAKULTAS ILMU ADMINISTRASI</a:t>
            </a:r>
            <a:br>
              <a:rPr lang="en-US" sz="2400" dirty="0"/>
            </a:br>
            <a:r>
              <a:rPr lang="en-US" sz="2400" dirty="0"/>
              <a:t>PANCASILA DAN KEWARGANEGARAAN</a:t>
            </a:r>
            <a:br>
              <a:rPr lang="en-US" dirty="0"/>
            </a:br>
            <a:r>
              <a:rPr lang="en-US" sz="1900" dirty="0"/>
              <a:t>Dr. Abdullah </a:t>
            </a:r>
            <a:r>
              <a:rPr lang="en-US" sz="1900" dirty="0" err="1"/>
              <a:t>fathoni</a:t>
            </a:r>
            <a:r>
              <a:rPr lang="en-US" sz="1900" dirty="0"/>
              <a:t>, </a:t>
            </a:r>
            <a:r>
              <a:rPr lang="en-US" sz="1900" dirty="0" err="1"/>
              <a:t>s.e.</a:t>
            </a:r>
            <a:r>
              <a:rPr lang="en-US" sz="1900" dirty="0"/>
              <a:t>, </a:t>
            </a:r>
            <a:r>
              <a:rPr lang="en-US" sz="1900" dirty="0" err="1"/>
              <a:t>m.m</a:t>
            </a:r>
            <a:endParaRPr lang="en-ID" sz="19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2E7464-8273-7A06-DA50-414883D18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876926"/>
            <a:ext cx="11309683" cy="48286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Buku</a:t>
            </a:r>
            <a:r>
              <a:rPr lang="en-US" sz="3200" dirty="0"/>
              <a:t> </a:t>
            </a:r>
            <a:r>
              <a:rPr lang="en-US" sz="3200" dirty="0" err="1"/>
              <a:t>Referensi</a:t>
            </a:r>
            <a:r>
              <a:rPr lang="en-US" sz="3200" dirty="0"/>
              <a:t> :</a:t>
            </a:r>
          </a:p>
          <a:p>
            <a:r>
              <a:rPr lang="en-US" sz="3200" dirty="0" err="1"/>
              <a:t>Sayidiman</a:t>
            </a:r>
            <a:r>
              <a:rPr lang="en-US" sz="3200" dirty="0"/>
              <a:t> </a:t>
            </a:r>
            <a:r>
              <a:rPr lang="en-US" sz="3200" dirty="0" err="1"/>
              <a:t>Suryohadiprojo</a:t>
            </a:r>
            <a:endParaRPr lang="en-US" sz="3200" dirty="0"/>
          </a:p>
          <a:p>
            <a:pPr marL="324000" lvl="1" indent="0">
              <a:buNone/>
            </a:pPr>
            <a:r>
              <a:rPr lang="en-US" sz="2800" dirty="0"/>
              <a:t>“</a:t>
            </a:r>
            <a:r>
              <a:rPr lang="en-US" sz="2800" dirty="0" err="1"/>
              <a:t>Mengorbankan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Api</a:t>
            </a:r>
            <a:r>
              <a:rPr lang="en-US" sz="2800" dirty="0"/>
              <a:t> Pancasila”</a:t>
            </a:r>
            <a:endParaRPr lang="en-ID" sz="2800" dirty="0"/>
          </a:p>
          <a:p>
            <a:pPr marL="324000" lvl="1" indent="0">
              <a:buNone/>
            </a:pPr>
            <a:r>
              <a:rPr lang="en-ID" sz="2800" dirty="0" err="1"/>
              <a:t>Penerbit</a:t>
            </a:r>
            <a:r>
              <a:rPr lang="en-ID" sz="2800" dirty="0"/>
              <a:t> : PT. Kompas Media Nusantara, Jakarta - 2014</a:t>
            </a:r>
          </a:p>
          <a:p>
            <a:r>
              <a:rPr lang="en-ID" sz="3200" dirty="0"/>
              <a:t>Abdullah </a:t>
            </a:r>
            <a:r>
              <a:rPr lang="en-ID" sz="3200" dirty="0" err="1"/>
              <a:t>Fathoni</a:t>
            </a:r>
            <a:endParaRPr lang="en-ID" sz="3200" dirty="0"/>
          </a:p>
          <a:p>
            <a:pPr marL="324000" lvl="1" indent="0">
              <a:buNone/>
            </a:pPr>
            <a:r>
              <a:rPr lang="en-ID" sz="2800" dirty="0"/>
              <a:t>“</a:t>
            </a:r>
            <a:r>
              <a:rPr lang="en-ID" sz="2800" dirty="0" err="1"/>
              <a:t>Mewujudkan</a:t>
            </a:r>
            <a:r>
              <a:rPr lang="en-ID" sz="2800" dirty="0"/>
              <a:t> </a:t>
            </a:r>
            <a:r>
              <a:rPr lang="en-ID" sz="2800" dirty="0" err="1"/>
              <a:t>Kampus</a:t>
            </a:r>
            <a:r>
              <a:rPr lang="en-ID" sz="2800" dirty="0"/>
              <a:t> UNKRIS </a:t>
            </a:r>
            <a:r>
              <a:rPr lang="en-ID" sz="2800" dirty="0" err="1"/>
              <a:t>sebagai</a:t>
            </a:r>
            <a:r>
              <a:rPr lang="en-ID" sz="2800" dirty="0"/>
              <a:t> </a:t>
            </a:r>
            <a:r>
              <a:rPr lang="en-ID" sz="2800" dirty="0" err="1"/>
              <a:t>Benteng</a:t>
            </a:r>
            <a:r>
              <a:rPr lang="en-ID" sz="2800" dirty="0"/>
              <a:t> Pancasila”</a:t>
            </a:r>
          </a:p>
          <a:p>
            <a:pPr marL="324000" lvl="1" indent="0">
              <a:buNone/>
            </a:pPr>
            <a:r>
              <a:rPr lang="en-ID" sz="2800" dirty="0" err="1"/>
              <a:t>Penerbit</a:t>
            </a:r>
            <a:r>
              <a:rPr lang="en-ID" sz="2800" dirty="0"/>
              <a:t> : Yayasan Pendidikan Nur </a:t>
            </a:r>
            <a:r>
              <a:rPr lang="en-ID" sz="2800" dirty="0" err="1"/>
              <a:t>Azza</a:t>
            </a:r>
            <a:r>
              <a:rPr lang="en-ID" sz="2800" dirty="0"/>
              <a:t> Lestari, Jakarta - 2022</a:t>
            </a:r>
            <a:endParaRPr 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A7CC99-3E2B-4F14-C219-98C5500CB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41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Kampus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benteng</a:t>
            </a:r>
            <a:r>
              <a:rPr lang="en-US" sz="4000" dirty="0"/>
              <a:t> </a:t>
            </a:r>
            <a:r>
              <a:rPr lang="en-US" sz="4000" dirty="0" err="1"/>
              <a:t>pancasila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Peran </a:t>
            </a:r>
            <a:r>
              <a:rPr lang="en-ID" sz="2400" dirty="0" err="1"/>
              <a:t>Kampus</a:t>
            </a:r>
            <a:endParaRPr lang="en-ID" sz="2400" dirty="0"/>
          </a:p>
          <a:p>
            <a:pPr algn="just"/>
            <a:r>
              <a:rPr lang="en-ID" sz="2400" dirty="0" err="1"/>
              <a:t>Generasi</a:t>
            </a:r>
            <a:r>
              <a:rPr lang="en-ID" sz="2400" dirty="0"/>
              <a:t> </a:t>
            </a:r>
            <a:r>
              <a:rPr lang="en-ID" sz="2400" dirty="0" err="1"/>
              <a:t>Penerus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 </a:t>
            </a:r>
            <a:r>
              <a:rPr lang="en-US" sz="2800" dirty="0" err="1"/>
              <a:t>intelektual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generasi</a:t>
            </a:r>
            <a:r>
              <a:rPr lang="en-US" sz="2800" dirty="0"/>
              <a:t> </a:t>
            </a:r>
            <a:r>
              <a:rPr lang="en-US" sz="2800" dirty="0" err="1"/>
              <a:t>penerus</a:t>
            </a:r>
            <a:r>
              <a:rPr lang="en-US" sz="2800" dirty="0"/>
              <a:t> </a:t>
            </a:r>
            <a:r>
              <a:rPr lang="en-US" sz="2800" dirty="0" err="1"/>
              <a:t>kepemimpinan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endParaRPr lang="en-US" sz="2800" dirty="0"/>
          </a:p>
          <a:p>
            <a:pPr algn="just"/>
            <a:r>
              <a:rPr lang="en-US" sz="2800" dirty="0" err="1"/>
              <a:t>Bangsa</a:t>
            </a:r>
            <a:r>
              <a:rPr lang="en-US" sz="2800" dirty="0"/>
              <a:t> yang </a:t>
            </a:r>
            <a:r>
              <a:rPr lang="en-US" sz="2800" dirty="0" err="1"/>
              <a:t>maju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yang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mencetak</a:t>
            </a:r>
            <a:r>
              <a:rPr lang="en-US" sz="2800" dirty="0"/>
              <a:t> </a:t>
            </a:r>
            <a:r>
              <a:rPr lang="en-US" sz="2800" dirty="0" err="1"/>
              <a:t>generasi</a:t>
            </a:r>
            <a:r>
              <a:rPr lang="en-US" sz="2800" dirty="0"/>
              <a:t> </a:t>
            </a:r>
            <a:r>
              <a:rPr lang="en-US" sz="2800" dirty="0" err="1"/>
              <a:t>penerus</a:t>
            </a:r>
            <a:r>
              <a:rPr lang="en-US" sz="2800" dirty="0"/>
              <a:t> yang </a:t>
            </a:r>
            <a:r>
              <a:rPr lang="en-US" sz="2800" dirty="0" err="1"/>
              <a:t>unggul</a:t>
            </a:r>
            <a:r>
              <a:rPr lang="en-US" sz="2800" dirty="0"/>
              <a:t> dan </a:t>
            </a:r>
            <a:r>
              <a:rPr lang="en-US" sz="2800" dirty="0" err="1"/>
              <a:t>mamu</a:t>
            </a:r>
            <a:r>
              <a:rPr lang="en-US" sz="2800" dirty="0"/>
              <a:t> </a:t>
            </a:r>
            <a:r>
              <a:rPr lang="en-US" sz="2800" dirty="0" err="1"/>
              <a:t>bersaing</a:t>
            </a:r>
            <a:endParaRPr lang="en-US" sz="2800" dirty="0"/>
          </a:p>
          <a:p>
            <a:pPr algn="just"/>
            <a:r>
              <a:rPr lang="en-US" sz="2800" dirty="0" err="1"/>
              <a:t>Posisi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kampus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mencetak</a:t>
            </a:r>
            <a:r>
              <a:rPr lang="en-US" sz="2800" dirty="0"/>
              <a:t> </a:t>
            </a:r>
            <a:r>
              <a:rPr lang="en-US" sz="2800" dirty="0" err="1"/>
              <a:t>generasi</a:t>
            </a:r>
            <a:r>
              <a:rPr lang="en-US" sz="2800" dirty="0"/>
              <a:t> </a:t>
            </a:r>
            <a:r>
              <a:rPr lang="en-US" sz="2800" dirty="0" err="1"/>
              <a:t>unggul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benteng</a:t>
            </a:r>
            <a:r>
              <a:rPr lang="en-US" sz="2800" dirty="0"/>
              <a:t> </a:t>
            </a:r>
            <a:r>
              <a:rPr lang="en-US" sz="2800" dirty="0" err="1"/>
              <a:t>pancasila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4F987B-43AE-A188-A448-BFD20F66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38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Demokrasi</a:t>
            </a:r>
            <a:r>
              <a:rPr lang="en-US" sz="4000" dirty="0"/>
              <a:t> </a:t>
            </a:r>
            <a:r>
              <a:rPr lang="en-US" sz="4000" dirty="0" err="1"/>
              <a:t>ekonomi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Pasal</a:t>
            </a:r>
            <a:r>
              <a:rPr lang="en-ID" sz="2400" dirty="0"/>
              <a:t> 33 UUD 1945</a:t>
            </a:r>
          </a:p>
          <a:p>
            <a:pPr algn="just"/>
            <a:r>
              <a:rPr lang="en-ID" sz="2400" dirty="0" err="1"/>
              <a:t>Koperasi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/>
              <a:t>Persekutuan </a:t>
            </a:r>
            <a:r>
              <a:rPr lang="en-US" sz="2800" dirty="0" err="1"/>
              <a:t>warga</a:t>
            </a:r>
            <a:r>
              <a:rPr lang="en-US" sz="2800" dirty="0"/>
              <a:t> negara yang </a:t>
            </a:r>
            <a:r>
              <a:rPr lang="en-US" sz="2800" dirty="0" err="1"/>
              <a:t>dijiwai</a:t>
            </a:r>
            <a:r>
              <a:rPr lang="en-US" sz="2800" dirty="0"/>
              <a:t> oleh Pancasila </a:t>
            </a:r>
            <a:r>
              <a:rPr lang="en-US" sz="2800" dirty="0" err="1"/>
              <a:t>tertuang</a:t>
            </a:r>
            <a:r>
              <a:rPr lang="en-US" sz="2800" dirty="0"/>
              <a:t> pada </a:t>
            </a:r>
            <a:r>
              <a:rPr lang="en-US" sz="2800" dirty="0" err="1"/>
              <a:t>pasal</a:t>
            </a:r>
            <a:r>
              <a:rPr lang="en-US" sz="2800" dirty="0"/>
              <a:t> 33 UUD 1945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bersama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Badan Hukum </a:t>
            </a:r>
            <a:r>
              <a:rPr lang="en-US" sz="2800" dirty="0" err="1"/>
              <a:t>koperasi</a:t>
            </a:r>
            <a:r>
              <a:rPr lang="en-US" sz="2800" dirty="0"/>
              <a:t> yang </a:t>
            </a:r>
            <a:r>
              <a:rPr lang="en-US" sz="2800" dirty="0" err="1"/>
              <a:t>kelola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“</a:t>
            </a:r>
            <a:r>
              <a:rPr lang="en-US" sz="2800" dirty="0" err="1"/>
              <a:t>Demokrasi</a:t>
            </a:r>
            <a:r>
              <a:rPr lang="en-US" sz="2800" dirty="0"/>
              <a:t> Ekonomi”</a:t>
            </a:r>
          </a:p>
          <a:p>
            <a:pPr algn="just"/>
            <a:r>
              <a:rPr lang="en-US" sz="2800" dirty="0" err="1"/>
              <a:t>Demokrasi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memposisikan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bersama</a:t>
            </a:r>
            <a:r>
              <a:rPr lang="en-US" sz="2800" dirty="0"/>
              <a:t> di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pribadi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golongan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5810F-79A7-498B-58AC-7F3CC694E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10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nasionalisme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Cinta Tanah Air</a:t>
            </a:r>
          </a:p>
          <a:p>
            <a:pPr algn="just"/>
            <a:r>
              <a:rPr lang="en-ID" sz="2400" dirty="0"/>
              <a:t>Rela </a:t>
            </a:r>
            <a:r>
              <a:rPr lang="en-ID" sz="2400" dirty="0" err="1"/>
              <a:t>Berkorban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i="1" dirty="0"/>
              <a:t>The best among the others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berfikir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negara </a:t>
            </a:r>
            <a:r>
              <a:rPr lang="en-US" sz="2800" dirty="0" err="1"/>
              <a:t>republik</a:t>
            </a:r>
            <a:r>
              <a:rPr lang="en-US" sz="2800" dirty="0"/>
              <a:t> Indonesia yang </a:t>
            </a:r>
            <a:r>
              <a:rPr lang="en-US" sz="2800" dirty="0" err="1"/>
              <a:t>terbaik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dibandingkan</a:t>
            </a:r>
            <a:r>
              <a:rPr lang="en-US" sz="2800" dirty="0"/>
              <a:t> negara lain</a:t>
            </a:r>
          </a:p>
          <a:p>
            <a:pPr algn="just"/>
            <a:r>
              <a:rPr lang="en-US" sz="2800" dirty="0"/>
              <a:t>Cinta </a:t>
            </a:r>
            <a:r>
              <a:rPr lang="en-US" sz="2800" dirty="0" err="1"/>
              <a:t>tanah</a:t>
            </a:r>
            <a:r>
              <a:rPr lang="en-US" sz="2800" dirty="0"/>
              <a:t> air dan </a:t>
            </a:r>
            <a:r>
              <a:rPr lang="en-US" sz="2800" dirty="0" err="1"/>
              <a:t>rela</a:t>
            </a:r>
            <a:r>
              <a:rPr lang="en-US" sz="2800" dirty="0"/>
              <a:t> </a:t>
            </a:r>
            <a:r>
              <a:rPr lang="en-US" sz="2800" dirty="0" err="1"/>
              <a:t>berkorban</a:t>
            </a:r>
            <a:r>
              <a:rPr lang="en-US" sz="2800" dirty="0"/>
              <a:t> demi </a:t>
            </a:r>
            <a:r>
              <a:rPr lang="en-US" sz="2800" dirty="0" err="1"/>
              <a:t>bangsa</a:t>
            </a:r>
            <a:r>
              <a:rPr lang="en-US" sz="2800" dirty="0"/>
              <a:t> dan negara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bukti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nasionalisme</a:t>
            </a:r>
            <a:r>
              <a:rPr lang="en-US" sz="2800" dirty="0"/>
              <a:t> yang </a:t>
            </a:r>
            <a:r>
              <a:rPr lang="en-US" sz="2800" dirty="0" err="1"/>
              <a:t>tercermin</a:t>
            </a:r>
            <a:r>
              <a:rPr lang="en-US" sz="2800" dirty="0"/>
              <a:t> juga pada </a:t>
            </a:r>
            <a:r>
              <a:rPr lang="en-US" sz="2800" dirty="0" err="1"/>
              <a:t>sikap</a:t>
            </a:r>
            <a:r>
              <a:rPr lang="en-US" sz="2800" dirty="0"/>
              <a:t> dan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kehidupan</a:t>
            </a:r>
            <a:r>
              <a:rPr lang="en-US" sz="2800" dirty="0"/>
              <a:t> </a:t>
            </a:r>
            <a:r>
              <a:rPr lang="en-US" sz="2800" dirty="0" err="1"/>
              <a:t>sehari-hari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5B9FB-BE9F-1720-6934-340A8A42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3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Geo </a:t>
            </a:r>
            <a:r>
              <a:rPr lang="en-US" sz="4000" dirty="0" err="1"/>
              <a:t>politik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Regulasi</a:t>
            </a:r>
            <a:endParaRPr lang="en-ID" sz="2400" dirty="0"/>
          </a:p>
          <a:p>
            <a:pPr algn="just"/>
            <a:r>
              <a:rPr lang="en-ID" sz="2400" dirty="0" err="1"/>
              <a:t>Birokrasi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 </a:t>
            </a:r>
            <a:r>
              <a:rPr lang="en-US" sz="2800" dirty="0" err="1"/>
              <a:t>didasarkan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letak</a:t>
            </a:r>
            <a:r>
              <a:rPr lang="en-US" sz="2800" dirty="0"/>
              <a:t> </a:t>
            </a:r>
            <a:r>
              <a:rPr lang="en-US" sz="2800" dirty="0" err="1"/>
              <a:t>geografi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dan tata Kelola, </a:t>
            </a:r>
            <a:r>
              <a:rPr lang="en-US" sz="2800" dirty="0" err="1"/>
              <a:t>bangsa</a:t>
            </a:r>
            <a:r>
              <a:rPr lang="en-US" sz="2800" dirty="0"/>
              <a:t> dan negara yang </a:t>
            </a:r>
            <a:r>
              <a:rPr lang="en-US" sz="2800" dirty="0" err="1"/>
              <a:t>dihadapkan</a:t>
            </a:r>
            <a:r>
              <a:rPr lang="en-US" sz="2800" dirty="0"/>
              <a:t> pada Kerjasama </a:t>
            </a:r>
            <a:r>
              <a:rPr lang="en-US" sz="2800" dirty="0" err="1"/>
              <a:t>internasional</a:t>
            </a:r>
            <a:endParaRPr lang="en-US" sz="2800" dirty="0"/>
          </a:p>
          <a:p>
            <a:pPr algn="just"/>
            <a:r>
              <a:rPr lang="en-US" sz="2800" dirty="0"/>
              <a:t>Geo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tercermin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regulasi</a:t>
            </a:r>
            <a:r>
              <a:rPr lang="en-US" sz="2800" dirty="0"/>
              <a:t> tata </a:t>
            </a:r>
            <a:r>
              <a:rPr lang="en-US" sz="2800" dirty="0" err="1"/>
              <a:t>kelola</a:t>
            </a:r>
            <a:r>
              <a:rPr lang="en-US" sz="2800" dirty="0"/>
              <a:t> </a:t>
            </a:r>
            <a:r>
              <a:rPr lang="en-US" sz="2800" dirty="0" err="1"/>
              <a:t>bernegara</a:t>
            </a:r>
            <a:r>
              <a:rPr lang="en-US" sz="2800" dirty="0"/>
              <a:t> yang </a:t>
            </a:r>
            <a:r>
              <a:rPr lang="en-US" sz="2800" dirty="0" err="1"/>
              <a:t>dijalan</a:t>
            </a:r>
            <a:r>
              <a:rPr lang="en-US" sz="2800" dirty="0"/>
              <a:t> oleh </a:t>
            </a:r>
            <a:r>
              <a:rPr lang="en-US" sz="2800" dirty="0" err="1"/>
              <a:t>birokrasi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manifestasi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543271-C5B5-8DE3-0ACA-3827017D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67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Geo </a:t>
            </a:r>
            <a:r>
              <a:rPr lang="en-US" sz="4000" dirty="0" err="1"/>
              <a:t>demografi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Konsep</a:t>
            </a:r>
            <a:r>
              <a:rPr lang="en-ID" sz="2400" dirty="0"/>
              <a:t> </a:t>
            </a:r>
            <a:r>
              <a:rPr lang="en-ID" sz="2400" dirty="0" err="1"/>
              <a:t>Kewarganegaraan</a:t>
            </a:r>
            <a:endParaRPr lang="en-ID" sz="2400" dirty="0"/>
          </a:p>
          <a:p>
            <a:pPr algn="just"/>
            <a:r>
              <a:rPr lang="en-ID" sz="2400" dirty="0" err="1"/>
              <a:t>Kependudukan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/>
              <a:t>Indonesia </a:t>
            </a:r>
            <a:r>
              <a:rPr lang="en-US" sz="2800" dirty="0" err="1"/>
              <a:t>menganut</a:t>
            </a:r>
            <a:r>
              <a:rPr lang="en-US" sz="2800" dirty="0"/>
              <a:t> faham “</a:t>
            </a:r>
            <a:r>
              <a:rPr lang="en-US" sz="2800" i="1" dirty="0" err="1"/>
              <a:t>Ius</a:t>
            </a:r>
            <a:r>
              <a:rPr lang="en-US" sz="2800" i="1" dirty="0"/>
              <a:t> Sanguinis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i="1" dirty="0"/>
              <a:t>Law of The Blood</a:t>
            </a:r>
            <a:r>
              <a:rPr lang="en-US" sz="2800" dirty="0"/>
              <a:t>” </a:t>
            </a:r>
            <a:r>
              <a:rPr lang="en-US" sz="2800" dirty="0" err="1"/>
              <a:t>artinya</a:t>
            </a:r>
            <a:r>
              <a:rPr lang="en-US" sz="2800" dirty="0"/>
              <a:t> </a:t>
            </a:r>
            <a:r>
              <a:rPr lang="en-US" sz="2800" dirty="0" err="1"/>
              <a:t>kewarganegaraan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garis </a:t>
            </a:r>
            <a:r>
              <a:rPr lang="en-US" sz="2800" dirty="0" err="1"/>
              <a:t>keturunan</a:t>
            </a:r>
            <a:r>
              <a:rPr lang="en-US" sz="2800" dirty="0"/>
              <a:t> dan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i="1" dirty="0" err="1"/>
              <a:t>Ius</a:t>
            </a:r>
            <a:r>
              <a:rPr lang="en-US" sz="2800" i="1" dirty="0"/>
              <a:t> Soli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kewarganegaraan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kelahiran</a:t>
            </a:r>
            <a:endParaRPr lang="en-US" sz="2800" dirty="0"/>
          </a:p>
          <a:p>
            <a:pPr algn="just"/>
            <a:r>
              <a:rPr lang="en-US" sz="2800" dirty="0"/>
              <a:t>Indonesia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kependudukan</a:t>
            </a:r>
            <a:r>
              <a:rPr lang="en-US" sz="2800" dirty="0"/>
              <a:t> </a:t>
            </a:r>
            <a:r>
              <a:rPr lang="en-US" sz="2800" dirty="0" err="1"/>
              <a:t>menolak</a:t>
            </a:r>
            <a:r>
              <a:rPr lang="en-US" sz="2800" dirty="0"/>
              <a:t> </a:t>
            </a:r>
            <a:r>
              <a:rPr lang="en-US" sz="2800" dirty="0" err="1"/>
              <a:t>kewarganegaraan</a:t>
            </a:r>
            <a:r>
              <a:rPr lang="en-US" sz="2800" dirty="0"/>
              <a:t> </a:t>
            </a:r>
            <a:r>
              <a:rPr lang="en-US" sz="2800" dirty="0" err="1"/>
              <a:t>ganda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39073-2D79-B27A-A537-CCB9BEA64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6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Tri dharma </a:t>
            </a:r>
            <a:r>
              <a:rPr lang="en-US" sz="4000" dirty="0" err="1"/>
              <a:t>perguruan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Pengajaran</a:t>
            </a:r>
            <a:endParaRPr lang="en-ID" sz="2400" dirty="0"/>
          </a:p>
          <a:p>
            <a:pPr algn="just"/>
            <a:r>
              <a:rPr lang="en-ID" sz="2400" dirty="0" err="1"/>
              <a:t>Pengabdian</a:t>
            </a:r>
            <a:endParaRPr lang="en-ID" sz="2400" dirty="0"/>
          </a:p>
          <a:p>
            <a:pPr algn="just"/>
            <a:r>
              <a:rPr lang="en-ID" sz="2400" dirty="0" err="1"/>
              <a:t>Penelitian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Kampus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tempat</a:t>
            </a:r>
            <a:r>
              <a:rPr lang="en-US" sz="2800" dirty="0"/>
              <a:t> </a:t>
            </a:r>
            <a:r>
              <a:rPr lang="en-US" sz="2800" dirty="0" err="1"/>
              <a:t>berinteraksinya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 yang </a:t>
            </a:r>
            <a:r>
              <a:rPr lang="en-US" sz="2800" dirty="0" err="1"/>
              <a:t>berlatar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 </a:t>
            </a:r>
            <a:r>
              <a:rPr lang="en-US" sz="2800" dirty="0" err="1"/>
              <a:t>pengajaran</a:t>
            </a:r>
            <a:r>
              <a:rPr lang="en-US" sz="2800" dirty="0"/>
              <a:t>, </a:t>
            </a:r>
            <a:r>
              <a:rPr lang="en-US" sz="2800" dirty="0" err="1"/>
              <a:t>pengabdian</a:t>
            </a:r>
            <a:r>
              <a:rPr lang="en-US" sz="2800" dirty="0"/>
              <a:t> dan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barometer </a:t>
            </a:r>
            <a:r>
              <a:rPr lang="en-US" sz="2800" dirty="0" err="1"/>
              <a:t>kemajuan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endParaRPr lang="en-US" sz="2800" dirty="0"/>
          </a:p>
          <a:p>
            <a:pPr algn="just"/>
            <a:r>
              <a:rPr lang="en-US" sz="2800" dirty="0"/>
              <a:t>Gerakan </a:t>
            </a:r>
            <a:r>
              <a:rPr lang="en-US" sz="2800" dirty="0" err="1"/>
              <a:t>organisasi</a:t>
            </a:r>
            <a:r>
              <a:rPr lang="en-US" sz="2800" dirty="0"/>
              <a:t> Budi Utomo yang </a:t>
            </a:r>
            <a:r>
              <a:rPr lang="en-US" sz="2800" dirty="0" err="1"/>
              <a:t>didirikan</a:t>
            </a:r>
            <a:r>
              <a:rPr lang="en-US" sz="2800" dirty="0"/>
              <a:t> oleh </a:t>
            </a: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Stovia</a:t>
            </a:r>
            <a:r>
              <a:rPr lang="en-US" sz="2800" dirty="0"/>
              <a:t> School </a:t>
            </a:r>
            <a:r>
              <a:rPr lang="en-US" sz="2800" dirty="0" err="1"/>
              <a:t>ToT</a:t>
            </a:r>
            <a:r>
              <a:rPr lang="en-US" sz="2800" dirty="0"/>
              <a:t> </a:t>
            </a:r>
            <a:r>
              <a:rPr lang="en-US" sz="2800" dirty="0" err="1"/>
              <a:t>Opleding</a:t>
            </a:r>
            <a:r>
              <a:rPr lang="en-US" sz="2800" dirty="0"/>
              <a:t> Van </a:t>
            </a:r>
            <a:r>
              <a:rPr lang="en-US" sz="2800" dirty="0" err="1"/>
              <a:t>Inlandsche</a:t>
            </a:r>
            <a:r>
              <a:rPr lang="en-US" sz="2800" dirty="0"/>
              <a:t> </a:t>
            </a:r>
            <a:r>
              <a:rPr lang="en-US" sz="2800" dirty="0" err="1"/>
              <a:t>Artsen</a:t>
            </a:r>
            <a:r>
              <a:rPr lang="en-US" sz="2800" dirty="0"/>
              <a:t> pada </a:t>
            </a:r>
            <a:r>
              <a:rPr lang="en-US" sz="2800" dirty="0" err="1"/>
              <a:t>tanggal</a:t>
            </a:r>
            <a:r>
              <a:rPr lang="en-US" sz="2800" dirty="0"/>
              <a:t> 20 Mei 1908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awal</a:t>
            </a:r>
            <a:r>
              <a:rPr lang="en-US" sz="2800" dirty="0"/>
              <a:t> </a:t>
            </a:r>
            <a:r>
              <a:rPr lang="en-US" sz="2800" dirty="0" err="1"/>
              <a:t>perjuangan</a:t>
            </a:r>
            <a:r>
              <a:rPr lang="en-US" sz="2800" dirty="0"/>
              <a:t> </a:t>
            </a:r>
            <a:r>
              <a:rPr lang="en-US" sz="2800" dirty="0" err="1"/>
              <a:t>kemerdekaan</a:t>
            </a:r>
            <a:r>
              <a:rPr lang="en-US" sz="2800" dirty="0"/>
              <a:t>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kampus</a:t>
            </a:r>
            <a:r>
              <a:rPr lang="en-US" sz="2800" dirty="0"/>
              <a:t> yang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melahirkan</a:t>
            </a:r>
            <a:r>
              <a:rPr lang="en-US" sz="2800" dirty="0"/>
              <a:t> </a:t>
            </a:r>
            <a:r>
              <a:rPr lang="en-US" sz="2800" dirty="0" err="1"/>
              <a:t>pahlawan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7A47F-2358-6EA7-551D-F401DAF2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0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Gambaran </a:t>
            </a:r>
            <a:r>
              <a:rPr lang="en-US" sz="4000" dirty="0" err="1"/>
              <a:t>umum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 err="1"/>
              <a:t>Uraian</a:t>
            </a:r>
            <a:r>
              <a:rPr lang="en-US" sz="2600" dirty="0"/>
              <a:t> :</a:t>
            </a:r>
          </a:p>
          <a:p>
            <a:pPr algn="just"/>
            <a:r>
              <a:rPr lang="en-ID" sz="2600" dirty="0" err="1"/>
              <a:t>Latar</a:t>
            </a:r>
            <a:r>
              <a:rPr lang="en-ID" sz="2600" dirty="0"/>
              <a:t> </a:t>
            </a:r>
            <a:r>
              <a:rPr lang="en-ID" sz="2600" dirty="0" err="1"/>
              <a:t>Belakang</a:t>
            </a:r>
            <a:endParaRPr lang="en-ID" sz="2600" dirty="0"/>
          </a:p>
          <a:p>
            <a:pPr algn="just"/>
            <a:r>
              <a:rPr lang="en-ID" sz="2600" dirty="0" err="1"/>
              <a:t>Pengantar</a:t>
            </a:r>
            <a:r>
              <a:rPr lang="en-ID" sz="2600" dirty="0"/>
              <a:t> </a:t>
            </a:r>
            <a:r>
              <a:rPr lang="en-ID" sz="2600" dirty="0" err="1"/>
              <a:t>Materi</a:t>
            </a:r>
            <a:r>
              <a:rPr lang="en-ID" sz="2600" dirty="0"/>
              <a:t> </a:t>
            </a:r>
            <a:r>
              <a:rPr lang="en-ID" sz="2600" dirty="0" err="1"/>
              <a:t>Kuliah</a:t>
            </a:r>
            <a:endParaRPr lang="en-ID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/>
              <a:t>Pancasila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negara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dan </a:t>
            </a:r>
            <a:r>
              <a:rPr lang="en-US" sz="2400" dirty="0" err="1"/>
              <a:t>pedoman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negara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kebijakan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unsur</a:t>
            </a:r>
            <a:r>
              <a:rPr lang="en-US" sz="2400" dirty="0"/>
              <a:t> </a:t>
            </a:r>
            <a:r>
              <a:rPr lang="en-US" sz="2400" dirty="0" err="1"/>
              <a:t>eksekutif</a:t>
            </a:r>
            <a:r>
              <a:rPr lang="en-US" sz="2400" dirty="0"/>
              <a:t>, </a:t>
            </a:r>
            <a:r>
              <a:rPr lang="en-US" sz="2400" dirty="0" err="1"/>
              <a:t>legislatif</a:t>
            </a:r>
            <a:r>
              <a:rPr lang="en-US" sz="2400" dirty="0"/>
              <a:t>, dan </a:t>
            </a:r>
            <a:r>
              <a:rPr lang="en-US" sz="2400" dirty="0" err="1"/>
              <a:t>yudikatif</a:t>
            </a:r>
            <a:r>
              <a:rPr lang="en-US" sz="2400" dirty="0"/>
              <a:t>.</a:t>
            </a:r>
          </a:p>
          <a:p>
            <a:pPr algn="just"/>
            <a:r>
              <a:rPr lang="en-US" sz="2400" dirty="0"/>
              <a:t>“</a:t>
            </a:r>
            <a:r>
              <a:rPr lang="en-US" sz="2400" i="1" dirty="0"/>
              <a:t>Citizenship-nationality</a:t>
            </a:r>
            <a:r>
              <a:rPr lang="en-US" sz="2400" dirty="0"/>
              <a:t>”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Kewarganegaraan-kebangsaan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manifestasi</a:t>
            </a:r>
            <a:r>
              <a:rPr lang="en-US" sz="2400" dirty="0"/>
              <a:t> </a:t>
            </a:r>
            <a:r>
              <a:rPr lang="en-US" sz="2400" dirty="0" err="1"/>
              <a:t>ikatan</a:t>
            </a:r>
            <a:r>
              <a:rPr lang="en-US" sz="2400" dirty="0"/>
              <a:t> </a:t>
            </a:r>
            <a:r>
              <a:rPr lang="en-US" sz="2400" dirty="0" err="1"/>
              <a:t>kebersamaan</a:t>
            </a:r>
            <a:r>
              <a:rPr lang="en-US" sz="2400" dirty="0"/>
              <a:t> pada status geo </a:t>
            </a:r>
            <a:r>
              <a:rPr lang="en-US" sz="2400" dirty="0" err="1"/>
              <a:t>politik</a:t>
            </a:r>
            <a:r>
              <a:rPr lang="en-US" sz="2400" dirty="0"/>
              <a:t>, geo </a:t>
            </a:r>
            <a:r>
              <a:rPr lang="en-US" sz="2400" dirty="0" err="1"/>
              <a:t>ekonomi</a:t>
            </a:r>
            <a:r>
              <a:rPr lang="en-US" sz="2400" dirty="0"/>
              <a:t>, dan geo </a:t>
            </a:r>
            <a:r>
              <a:rPr lang="en-US" sz="2400" dirty="0" err="1"/>
              <a:t>strategis</a:t>
            </a:r>
            <a:r>
              <a:rPr lang="en-US" sz="2400" dirty="0"/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F8055-06C4-2647-8352-411D44F81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369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Tinjauan</a:t>
            </a:r>
            <a:r>
              <a:rPr lang="en-US" sz="4000" dirty="0"/>
              <a:t> </a:t>
            </a:r>
            <a:r>
              <a:rPr lang="en-US" sz="4000" dirty="0" err="1"/>
              <a:t>historis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Perjalanan</a:t>
            </a:r>
            <a:r>
              <a:rPr lang="en-ID" sz="2400" dirty="0"/>
              <a:t> Sejarah</a:t>
            </a:r>
          </a:p>
          <a:p>
            <a:pPr algn="just"/>
            <a:r>
              <a:rPr lang="en-ID" sz="2400" dirty="0" err="1"/>
              <a:t>Peradaban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000" dirty="0" err="1"/>
              <a:t>Penjelasan</a:t>
            </a:r>
            <a:r>
              <a:rPr lang="en-US" sz="2000" dirty="0"/>
              <a:t> :</a:t>
            </a:r>
          </a:p>
          <a:p>
            <a:pPr algn="just"/>
            <a:r>
              <a:rPr lang="en-US" sz="2000" dirty="0" err="1"/>
              <a:t>Perspektif</a:t>
            </a:r>
            <a:r>
              <a:rPr lang="en-US" sz="2000" dirty="0"/>
              <a:t> </a:t>
            </a:r>
            <a:r>
              <a:rPr lang="en-US" sz="2000" dirty="0" err="1"/>
              <a:t>sejarah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tiga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:</a:t>
            </a:r>
          </a:p>
          <a:p>
            <a:pPr lvl="1" algn="just"/>
            <a:r>
              <a:rPr lang="en-US" sz="1800" dirty="0" err="1"/>
              <a:t>Sebelum</a:t>
            </a:r>
            <a:r>
              <a:rPr lang="en-US" sz="1800" dirty="0"/>
              <a:t> </a:t>
            </a:r>
            <a:r>
              <a:rPr lang="en-US" sz="1800" dirty="0" err="1"/>
              <a:t>perang</a:t>
            </a:r>
            <a:r>
              <a:rPr lang="en-US" sz="1800" dirty="0"/>
              <a:t> </a:t>
            </a:r>
            <a:r>
              <a:rPr lang="en-US" sz="1800" dirty="0" err="1"/>
              <a:t>kemerdekaan</a:t>
            </a:r>
            <a:endParaRPr lang="en-US" sz="1800" dirty="0"/>
          </a:p>
          <a:p>
            <a:pPr lvl="1" algn="just"/>
            <a:r>
              <a:rPr lang="en-US" sz="1800" dirty="0" err="1"/>
              <a:t>Proklamasi</a:t>
            </a:r>
            <a:endParaRPr lang="en-US" sz="1800" dirty="0"/>
          </a:p>
          <a:p>
            <a:pPr lvl="1" algn="just"/>
            <a:r>
              <a:rPr lang="en-US" sz="1800" dirty="0" err="1"/>
              <a:t>Pasca</a:t>
            </a:r>
            <a:r>
              <a:rPr lang="en-US" sz="1800" dirty="0"/>
              <a:t> </a:t>
            </a:r>
            <a:r>
              <a:rPr lang="en-US" sz="1800" dirty="0" err="1"/>
              <a:t>kemerdekaan</a:t>
            </a:r>
            <a:endParaRPr lang="en-US" sz="1800" dirty="0"/>
          </a:p>
          <a:p>
            <a:pPr algn="just"/>
            <a:r>
              <a:rPr lang="en-US" sz="2000" dirty="0" err="1"/>
              <a:t>Budaya</a:t>
            </a:r>
            <a:r>
              <a:rPr lang="en-US" sz="2000" dirty="0"/>
              <a:t> </a:t>
            </a:r>
            <a:r>
              <a:rPr lang="en-US" sz="2000" dirty="0" err="1"/>
              <a:t>bangsa</a:t>
            </a:r>
            <a:r>
              <a:rPr lang="en-US" sz="2000" dirty="0"/>
              <a:t> </a:t>
            </a:r>
            <a:r>
              <a:rPr lang="en-US" sz="2000" dirty="0" err="1"/>
              <a:t>terbentuk</a:t>
            </a:r>
            <a:r>
              <a:rPr lang="en-US" sz="2000" dirty="0"/>
              <a:t> pada </a:t>
            </a:r>
            <a:r>
              <a:rPr lang="en-US" sz="2000" dirty="0" err="1"/>
              <a:t>fase</a:t>
            </a:r>
            <a:r>
              <a:rPr lang="en-US" sz="2000" dirty="0"/>
              <a:t> yang </a:t>
            </a:r>
            <a:r>
              <a:rPr lang="en-US" sz="2000" dirty="0" err="1"/>
              <a:t>mengimplementasi</a:t>
            </a:r>
            <a:r>
              <a:rPr lang="en-US" sz="2000" dirty="0"/>
              <a:t> tata Kelola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:</a:t>
            </a:r>
          </a:p>
          <a:p>
            <a:pPr lvl="1" algn="just"/>
            <a:r>
              <a:rPr lang="en-US" sz="1800" dirty="0" err="1"/>
              <a:t>Fase</a:t>
            </a:r>
            <a:r>
              <a:rPr lang="en-US" sz="1800" dirty="0"/>
              <a:t> </a:t>
            </a:r>
            <a:r>
              <a:rPr lang="en-US" sz="1800" dirty="0" err="1"/>
              <a:t>Prasejarah</a:t>
            </a:r>
            <a:endParaRPr lang="en-US" sz="1800" dirty="0"/>
          </a:p>
          <a:p>
            <a:pPr lvl="1" algn="just"/>
            <a:r>
              <a:rPr lang="en-US" sz="1800" dirty="0" err="1"/>
              <a:t>Fase</a:t>
            </a:r>
            <a:r>
              <a:rPr lang="en-US" sz="1800" dirty="0"/>
              <a:t> Kerajaan</a:t>
            </a:r>
          </a:p>
          <a:p>
            <a:pPr lvl="1" algn="just"/>
            <a:r>
              <a:rPr lang="en-US" sz="1800" dirty="0" err="1"/>
              <a:t>Fase</a:t>
            </a:r>
            <a:r>
              <a:rPr lang="en-US" sz="1800" dirty="0"/>
              <a:t> </a:t>
            </a:r>
            <a:r>
              <a:rPr lang="en-US" sz="1800" dirty="0" err="1"/>
              <a:t>Penjajahan</a:t>
            </a:r>
            <a:endParaRPr lang="en-US" sz="1800" dirty="0"/>
          </a:p>
          <a:p>
            <a:pPr lvl="1" algn="just"/>
            <a:r>
              <a:rPr lang="en-US" sz="1800" dirty="0" err="1"/>
              <a:t>Fase</a:t>
            </a:r>
            <a:r>
              <a:rPr lang="en-US" sz="1800" dirty="0"/>
              <a:t> </a:t>
            </a:r>
            <a:r>
              <a:rPr lang="en-US" sz="1800" dirty="0" err="1"/>
              <a:t>Perang</a:t>
            </a:r>
            <a:r>
              <a:rPr lang="en-US" sz="1800" dirty="0"/>
              <a:t> </a:t>
            </a:r>
            <a:r>
              <a:rPr lang="en-US" sz="1800" dirty="0" err="1"/>
              <a:t>Kemerdekaan</a:t>
            </a:r>
            <a:endParaRPr lang="en-US" sz="1800" dirty="0"/>
          </a:p>
          <a:p>
            <a:pPr lvl="1" algn="just"/>
            <a:r>
              <a:rPr lang="en-US" sz="1800" dirty="0" err="1"/>
              <a:t>Fase</a:t>
            </a:r>
            <a:r>
              <a:rPr lang="en-US" sz="1800" dirty="0"/>
              <a:t> </a:t>
            </a:r>
            <a:r>
              <a:rPr lang="en-US" sz="1800" dirty="0" err="1"/>
              <a:t>Pasca</a:t>
            </a:r>
            <a:r>
              <a:rPr lang="en-US" sz="1800" dirty="0"/>
              <a:t> Merdeka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E8F30-F5B7-7BCC-2321-0D56845F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3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 err="1"/>
              <a:t>WELtanschauung</a:t>
            </a:r>
            <a:r>
              <a:rPr lang="en-US" sz="4000" i="1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dasar</a:t>
            </a:r>
            <a:r>
              <a:rPr lang="en-US" sz="4000" dirty="0"/>
              <a:t> negara</a:t>
            </a:r>
            <a:endParaRPr lang="en-ID" sz="4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Sejarah Pancasila</a:t>
            </a:r>
          </a:p>
          <a:p>
            <a:pPr algn="just"/>
            <a:r>
              <a:rPr lang="en-ID" sz="2400" dirty="0" err="1"/>
              <a:t>Konsep</a:t>
            </a:r>
            <a:r>
              <a:rPr lang="en-ID" sz="2400" dirty="0"/>
              <a:t> </a:t>
            </a:r>
            <a:r>
              <a:rPr lang="en-ID" sz="2400" dirty="0" err="1"/>
              <a:t>Kewarganegaraan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6" y="1941095"/>
            <a:ext cx="5538361" cy="47965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Penjelasan</a:t>
            </a:r>
            <a:r>
              <a:rPr lang="en-US" sz="2400" dirty="0"/>
              <a:t> :</a:t>
            </a:r>
          </a:p>
          <a:p>
            <a:pPr algn="just"/>
            <a:r>
              <a:rPr lang="en-US" sz="2400" dirty="0" err="1"/>
              <a:t>Perang</a:t>
            </a:r>
            <a:r>
              <a:rPr lang="en-US" sz="2400" dirty="0"/>
              <a:t> dunia </a:t>
            </a:r>
            <a:r>
              <a:rPr lang="en-US" sz="2400" dirty="0" err="1"/>
              <a:t>kedua</a:t>
            </a:r>
            <a:r>
              <a:rPr lang="en-US" sz="2400" dirty="0"/>
              <a:t> dan </a:t>
            </a:r>
            <a:r>
              <a:rPr lang="en-US" sz="2400" dirty="0" err="1"/>
              <a:t>implikasinya</a:t>
            </a:r>
            <a:r>
              <a:rPr lang="en-US" sz="2400" dirty="0"/>
              <a:t> pada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juang</a:t>
            </a:r>
            <a:r>
              <a:rPr lang="en-US" sz="2400" dirty="0"/>
              <a:t> dan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kewarganegaraan</a:t>
            </a:r>
            <a:endParaRPr lang="en-US" sz="2400" dirty="0"/>
          </a:p>
          <a:p>
            <a:pPr algn="just"/>
            <a:r>
              <a:rPr lang="en-US" sz="2400" dirty="0"/>
              <a:t>Pancasila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sintesa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akar</a:t>
            </a:r>
            <a:r>
              <a:rPr lang="en-US" sz="2400" dirty="0"/>
              <a:t> </a:t>
            </a:r>
            <a:r>
              <a:rPr lang="en-US" sz="2400" dirty="0" err="1"/>
              <a:t>budaya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r>
              <a:rPr lang="en-US" sz="2400" dirty="0"/>
              <a:t> yang </a:t>
            </a:r>
            <a:r>
              <a:rPr lang="en-US" sz="2400" dirty="0" err="1"/>
              <a:t>dirumuskan</a:t>
            </a:r>
            <a:r>
              <a:rPr lang="en-US" sz="2400" dirty="0"/>
              <a:t> oleh </a:t>
            </a:r>
            <a:r>
              <a:rPr lang="en-US" sz="2400" i="1" dirty="0"/>
              <a:t>founding fathers</a:t>
            </a:r>
          </a:p>
          <a:p>
            <a:pPr algn="just"/>
            <a:r>
              <a:rPr lang="en-US" sz="2400" dirty="0" err="1"/>
              <a:t>Sumpah</a:t>
            </a:r>
            <a:r>
              <a:rPr lang="en-US" sz="2400" dirty="0"/>
              <a:t> pemuda </a:t>
            </a:r>
            <a:r>
              <a:rPr lang="en-US" sz="2400" dirty="0" err="1"/>
              <a:t>tanggal</a:t>
            </a:r>
            <a:r>
              <a:rPr lang="en-US" sz="2400" dirty="0"/>
              <a:t> 28 </a:t>
            </a:r>
            <a:r>
              <a:rPr lang="en-US" sz="2400" dirty="0" err="1"/>
              <a:t>Oktober</a:t>
            </a:r>
            <a:r>
              <a:rPr lang="en-US" sz="2400" dirty="0"/>
              <a:t> 1928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perwujudan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gelora</a:t>
            </a:r>
            <a:r>
              <a:rPr lang="en-US" sz="2400" dirty="0"/>
              <a:t> </a:t>
            </a:r>
            <a:r>
              <a:rPr lang="en-US" sz="2400" dirty="0" err="1"/>
              <a:t>semangat</a:t>
            </a:r>
            <a:r>
              <a:rPr lang="en-US" sz="2400" dirty="0"/>
              <a:t> </a:t>
            </a:r>
            <a:r>
              <a:rPr lang="en-US" sz="2400" dirty="0" err="1"/>
              <a:t>kebangsaan</a:t>
            </a:r>
            <a:r>
              <a:rPr lang="en-US" sz="2400" dirty="0"/>
              <a:t> yang </a:t>
            </a:r>
            <a:r>
              <a:rPr lang="en-US" sz="2400" dirty="0" err="1"/>
              <a:t>dilandasi</a:t>
            </a:r>
            <a:r>
              <a:rPr lang="en-US" sz="2400" dirty="0"/>
              <a:t> oleh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kewarganegaraan</a:t>
            </a:r>
            <a:endParaRPr lang="en-US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295703-0265-673A-26DA-D25682CCA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0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Solidaritas</a:t>
            </a:r>
            <a:r>
              <a:rPr lang="en-US" sz="4000" dirty="0"/>
              <a:t> </a:t>
            </a:r>
            <a:r>
              <a:rPr lang="en-US" sz="4000" dirty="0" err="1"/>
              <a:t>kewarganegaraan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/>
              <a:t>Gotong-royong</a:t>
            </a:r>
          </a:p>
          <a:p>
            <a:pPr algn="just"/>
            <a:r>
              <a:rPr lang="en-ID" sz="2400" dirty="0" err="1"/>
              <a:t>Felantropi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Undang-undang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20 </a:t>
            </a:r>
            <a:r>
              <a:rPr lang="en-US" sz="2800" dirty="0" err="1"/>
              <a:t>tahun</a:t>
            </a:r>
            <a:r>
              <a:rPr lang="en-US" sz="2800" dirty="0"/>
              <a:t> 2003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Pendidikan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mengamanatkan</a:t>
            </a:r>
            <a:r>
              <a:rPr lang="en-US" sz="2800" dirty="0"/>
              <a:t> </a:t>
            </a:r>
            <a:r>
              <a:rPr lang="en-US" sz="2800" dirty="0" err="1"/>
              <a:t>terwujudnya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jiwa</a:t>
            </a:r>
            <a:r>
              <a:rPr lang="en-US" sz="2800" dirty="0"/>
              <a:t> </a:t>
            </a:r>
            <a:r>
              <a:rPr lang="en-US" sz="2800" dirty="0" err="1"/>
              <a:t>filantropi</a:t>
            </a:r>
            <a:r>
              <a:rPr lang="en-US" sz="2800" dirty="0"/>
              <a:t> dan gotong-royong</a:t>
            </a:r>
          </a:p>
          <a:p>
            <a:pPr algn="just"/>
            <a:r>
              <a:rPr lang="en-US" sz="2800" dirty="0" err="1"/>
              <a:t>Hakekat</a:t>
            </a:r>
            <a:r>
              <a:rPr lang="en-US" sz="2800" dirty="0"/>
              <a:t> </a:t>
            </a:r>
            <a:r>
              <a:rPr lang="en-US" sz="2800" dirty="0" err="1"/>
              <a:t>semangat</a:t>
            </a:r>
            <a:r>
              <a:rPr lang="en-US" sz="2800" dirty="0"/>
              <a:t> gotong-royong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kebersamaan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bingkai</a:t>
            </a:r>
            <a:r>
              <a:rPr lang="en-US" sz="2800" dirty="0"/>
              <a:t> </a:t>
            </a:r>
            <a:r>
              <a:rPr lang="en-US" sz="2800" dirty="0" err="1"/>
              <a:t>kewarganegaraan</a:t>
            </a:r>
            <a:r>
              <a:rPr lang="en-US" sz="2800" dirty="0"/>
              <a:t> dan </a:t>
            </a:r>
            <a:r>
              <a:rPr lang="en-US" sz="2800" dirty="0" err="1"/>
              <a:t>semangat</a:t>
            </a:r>
            <a:r>
              <a:rPr lang="en-US" sz="2800" dirty="0"/>
              <a:t> </a:t>
            </a:r>
            <a:r>
              <a:rPr lang="en-US" sz="2800" dirty="0" err="1"/>
              <a:t>berbagi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filantropi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B65132-B890-D1AA-FECA-025C237C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34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/>
              <a:t>framework</a:t>
            </a:r>
            <a:endParaRPr lang="en-ID" sz="4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Kerangka</a:t>
            </a:r>
            <a:r>
              <a:rPr lang="en-ID" sz="2400" dirty="0"/>
              <a:t> </a:t>
            </a:r>
            <a:r>
              <a:rPr lang="en-ID" sz="2400" dirty="0" err="1"/>
              <a:t>kerja</a:t>
            </a:r>
            <a:r>
              <a:rPr lang="en-ID" sz="2400" dirty="0"/>
              <a:t> </a:t>
            </a:r>
            <a:r>
              <a:rPr lang="en-ID" sz="2400" dirty="0" err="1"/>
              <a:t>pemerintah</a:t>
            </a:r>
            <a:endParaRPr lang="en-ID" sz="2400" dirty="0"/>
          </a:p>
          <a:p>
            <a:pPr algn="just"/>
            <a:r>
              <a:rPr lang="en-ID" sz="2400" dirty="0" err="1"/>
              <a:t>Kerangka</a:t>
            </a:r>
            <a:r>
              <a:rPr lang="en-ID" sz="2400" dirty="0"/>
              <a:t> </a:t>
            </a:r>
            <a:r>
              <a:rPr lang="en-ID" sz="2400" dirty="0" err="1"/>
              <a:t>berfikir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600" dirty="0" err="1"/>
              <a:t>Penjelasan</a:t>
            </a:r>
            <a:r>
              <a:rPr lang="en-US" sz="2600" dirty="0"/>
              <a:t> :</a:t>
            </a:r>
          </a:p>
          <a:p>
            <a:pPr algn="just"/>
            <a:r>
              <a:rPr lang="en-US" sz="2600" dirty="0" err="1"/>
              <a:t>Implementasi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public </a:t>
            </a: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dirty="0" err="1"/>
              <a:t>didasarkan</a:t>
            </a:r>
            <a:r>
              <a:rPr lang="en-US" sz="2600" dirty="0"/>
              <a:t> pada “</a:t>
            </a:r>
            <a:r>
              <a:rPr lang="en-US" sz="2600" i="1" dirty="0"/>
              <a:t>framework</a:t>
            </a:r>
            <a:r>
              <a:rPr lang="en-US" sz="2600" dirty="0"/>
              <a:t>” yang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akademis</a:t>
            </a:r>
            <a:r>
              <a:rPr lang="en-US" sz="2600" dirty="0"/>
              <a:t> </a:t>
            </a:r>
            <a:r>
              <a:rPr lang="en-US" sz="2600" dirty="0" err="1"/>
              <a:t>sudah</a:t>
            </a:r>
            <a:r>
              <a:rPr lang="en-US" sz="2600" dirty="0"/>
              <a:t> </a:t>
            </a:r>
            <a:r>
              <a:rPr lang="en-US" sz="2600" dirty="0" err="1"/>
              <a:t>teruji</a:t>
            </a:r>
            <a:r>
              <a:rPr lang="en-US" sz="2600" dirty="0"/>
              <a:t> dan </a:t>
            </a:r>
            <a:r>
              <a:rPr lang="en-US" sz="2600" dirty="0" err="1"/>
              <a:t>melalui</a:t>
            </a:r>
            <a:r>
              <a:rPr lang="en-US" sz="2600" dirty="0"/>
              <a:t> </a:t>
            </a:r>
            <a:r>
              <a:rPr lang="en-US" sz="2600" dirty="0" err="1"/>
              <a:t>tahap</a:t>
            </a:r>
            <a:r>
              <a:rPr lang="en-US" sz="2600" dirty="0"/>
              <a:t> </a:t>
            </a:r>
            <a:r>
              <a:rPr lang="en-US" sz="2600" dirty="0" err="1"/>
              <a:t>sosialisasi</a:t>
            </a:r>
            <a:r>
              <a:rPr lang="en-US" sz="2600" dirty="0"/>
              <a:t> pada </a:t>
            </a:r>
            <a:r>
              <a:rPr lang="en-US" sz="2600" dirty="0" err="1"/>
              <a:t>kelompok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endParaRPr lang="en-US" sz="2600" dirty="0"/>
          </a:p>
          <a:p>
            <a:pPr algn="just"/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kerja</a:t>
            </a:r>
            <a:r>
              <a:rPr lang="en-US" sz="2600" dirty="0"/>
              <a:t> dan </a:t>
            </a:r>
            <a:r>
              <a:rPr lang="en-US" sz="2600" dirty="0" err="1"/>
              <a:t>kerangka</a:t>
            </a:r>
            <a:r>
              <a:rPr lang="en-US" sz="2600" dirty="0"/>
              <a:t> </a:t>
            </a:r>
            <a:r>
              <a:rPr lang="en-US" sz="2600" dirty="0" err="1"/>
              <a:t>berfikir</a:t>
            </a:r>
            <a:r>
              <a:rPr lang="en-US" sz="2600" dirty="0"/>
              <a:t> </a:t>
            </a:r>
            <a:r>
              <a:rPr lang="en-US" sz="2600" dirty="0" err="1"/>
              <a:t>memporsikan</a:t>
            </a:r>
            <a:r>
              <a:rPr lang="en-US" sz="2600" dirty="0"/>
              <a:t> Pancasila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ideologi</a:t>
            </a:r>
            <a:r>
              <a:rPr lang="en-US" sz="2600" dirty="0"/>
              <a:t> negara yang </a:t>
            </a:r>
            <a:r>
              <a:rPr lang="en-US" sz="2600" dirty="0" err="1"/>
              <a:t>bertujuan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kemakmuran</a:t>
            </a:r>
            <a:r>
              <a:rPr lang="en-US" sz="2600" dirty="0"/>
              <a:t> </a:t>
            </a:r>
            <a:r>
              <a:rPr lang="en-US" sz="2600" dirty="0" err="1"/>
              <a:t>warga</a:t>
            </a:r>
            <a:r>
              <a:rPr lang="en-US" sz="2600" dirty="0"/>
              <a:t> negara</a:t>
            </a:r>
          </a:p>
          <a:p>
            <a:pPr algn="just"/>
            <a:r>
              <a:rPr lang="en-US" sz="2600" dirty="0" err="1"/>
              <a:t>Mencerdaskan</a:t>
            </a:r>
            <a:r>
              <a:rPr lang="en-US" sz="2600" dirty="0"/>
              <a:t> </a:t>
            </a:r>
            <a:r>
              <a:rPr lang="en-US" sz="2600" dirty="0" err="1"/>
              <a:t>kehidupan</a:t>
            </a:r>
            <a:r>
              <a:rPr lang="en-US" sz="2600" dirty="0"/>
              <a:t> </a:t>
            </a:r>
            <a:r>
              <a:rPr lang="en-US" sz="2600" dirty="0" err="1"/>
              <a:t>bangsa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sasaran</a:t>
            </a:r>
            <a:r>
              <a:rPr lang="en-US" sz="2600" dirty="0"/>
              <a:t> </a:t>
            </a:r>
            <a:r>
              <a:rPr lang="en-US" sz="2600" dirty="0" err="1"/>
              <a:t>antara</a:t>
            </a:r>
            <a:r>
              <a:rPr lang="en-US" sz="2600" dirty="0"/>
              <a:t> program </a:t>
            </a:r>
            <a:r>
              <a:rPr lang="en-US" sz="2600" dirty="0" err="1"/>
              <a:t>pembangunan</a:t>
            </a:r>
            <a:r>
              <a:rPr lang="en-US" sz="2600" dirty="0"/>
              <a:t> </a:t>
            </a:r>
            <a:r>
              <a:rPr lang="en-US" sz="2600" dirty="0" err="1"/>
              <a:t>nasional</a:t>
            </a:r>
            <a:endParaRPr lang="en-US" sz="2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140B9-B87D-3278-E080-BDD821CE1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9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/>
              <a:t>Local wisdom</a:t>
            </a:r>
            <a:endParaRPr lang="en-ID" sz="4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Budaya</a:t>
            </a:r>
            <a:endParaRPr lang="en-ID" sz="2400" dirty="0"/>
          </a:p>
          <a:p>
            <a:pPr algn="just"/>
            <a:r>
              <a:rPr lang="en-ID" sz="2400" dirty="0" err="1"/>
              <a:t>Intelektual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Budaya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akumulasi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dan </a:t>
            </a:r>
            <a:r>
              <a:rPr lang="en-US" sz="2800" dirty="0" err="1"/>
              <a:t>intelektual</a:t>
            </a:r>
            <a:r>
              <a:rPr lang="en-US" sz="2800" dirty="0"/>
              <a:t> yang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turun</a:t>
            </a:r>
            <a:r>
              <a:rPr lang="en-US" sz="2800" dirty="0"/>
              <a:t> </a:t>
            </a:r>
            <a:r>
              <a:rPr lang="en-US" sz="2800" dirty="0" err="1"/>
              <a:t>temurun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identitas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respon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perubahan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peristiwa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endParaRPr lang="en-US" sz="2800" dirty="0"/>
          </a:p>
          <a:p>
            <a:pPr algn="just"/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en-US" sz="2800" dirty="0" err="1"/>
              <a:t>ciri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endParaRPr lang="en-US" sz="2800" dirty="0"/>
          </a:p>
          <a:p>
            <a:pPr algn="just"/>
            <a:r>
              <a:rPr lang="en-US" sz="2800" i="1" dirty="0"/>
              <a:t>Local wisdom </a:t>
            </a:r>
            <a:r>
              <a:rPr lang="en-US" sz="2800" dirty="0" err="1"/>
              <a:t>bangsa</a:t>
            </a:r>
            <a:r>
              <a:rPr lang="en-US" sz="2800" dirty="0"/>
              <a:t> Indonesia </a:t>
            </a:r>
            <a:r>
              <a:rPr lang="en-US" sz="2800" dirty="0" err="1"/>
              <a:t>terangkum</a:t>
            </a:r>
            <a:r>
              <a:rPr lang="en-US" sz="2800" dirty="0"/>
              <a:t>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butir-butir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sila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pancasila</a:t>
            </a:r>
            <a:endParaRPr lang="en-US" sz="24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F5073-0F89-EF88-936D-B327496C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45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solidaritas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Toleransi</a:t>
            </a:r>
            <a:endParaRPr lang="en-ID" sz="2400" dirty="0"/>
          </a:p>
          <a:p>
            <a:pPr algn="just"/>
            <a:r>
              <a:rPr lang="en-ID" sz="2400" dirty="0" err="1"/>
              <a:t>Tepo</a:t>
            </a:r>
            <a:r>
              <a:rPr lang="en-ID" sz="2400" dirty="0"/>
              <a:t> </a:t>
            </a:r>
            <a:r>
              <a:rPr lang="en-ID" sz="2400" dirty="0" err="1"/>
              <a:t>Seliro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 err="1"/>
              <a:t>Semangat</a:t>
            </a:r>
            <a:r>
              <a:rPr lang="en-US" sz="2800" dirty="0"/>
              <a:t> </a:t>
            </a:r>
            <a:r>
              <a:rPr lang="en-US" sz="2800" dirty="0" err="1"/>
              <a:t>persatuan</a:t>
            </a:r>
            <a:r>
              <a:rPr lang="en-US" sz="2800" dirty="0"/>
              <a:t> dan </a:t>
            </a:r>
            <a:r>
              <a:rPr lang="en-US" sz="2800" dirty="0" err="1"/>
              <a:t>kesatuan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kerangka</a:t>
            </a:r>
            <a:r>
              <a:rPr lang="en-US" sz="2800" dirty="0"/>
              <a:t> negara </a:t>
            </a:r>
            <a:r>
              <a:rPr lang="en-US" sz="2800" dirty="0" err="1"/>
              <a:t>kesatuan</a:t>
            </a:r>
            <a:r>
              <a:rPr lang="en-US" sz="2800" dirty="0"/>
              <a:t> </a:t>
            </a:r>
            <a:r>
              <a:rPr lang="en-US" sz="2800" dirty="0" err="1"/>
              <a:t>republik</a:t>
            </a:r>
            <a:r>
              <a:rPr lang="en-US" sz="2800" dirty="0"/>
              <a:t> Indonesia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melahirkan</a:t>
            </a:r>
            <a:r>
              <a:rPr lang="en-US" sz="2800" dirty="0"/>
              <a:t>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pengertian</a:t>
            </a:r>
            <a:r>
              <a:rPr lang="en-US" sz="2800" dirty="0"/>
              <a:t>, </a:t>
            </a:r>
            <a:r>
              <a:rPr lang="en-US" sz="2800" dirty="0" err="1"/>
              <a:t>toleransi</a:t>
            </a:r>
            <a:r>
              <a:rPr lang="en-US" sz="2800" dirty="0"/>
              <a:t> </a:t>
            </a:r>
            <a:r>
              <a:rPr lang="en-US" sz="2800" dirty="0" err="1"/>
              <a:t>beragama</a:t>
            </a:r>
            <a:r>
              <a:rPr lang="en-US" sz="2800" dirty="0"/>
              <a:t> </a:t>
            </a:r>
            <a:r>
              <a:rPr lang="en-US" sz="2800" dirty="0" err="1"/>
              <a:t>serta</a:t>
            </a:r>
            <a:r>
              <a:rPr lang="en-US" sz="2800" dirty="0"/>
              <a:t> </a:t>
            </a:r>
            <a:r>
              <a:rPr lang="en-US" sz="2800" dirty="0" err="1"/>
              <a:t>menghormati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antar</a:t>
            </a:r>
            <a:r>
              <a:rPr lang="en-US" sz="2800" dirty="0"/>
              <a:t> </a:t>
            </a:r>
            <a:r>
              <a:rPr lang="en-US" sz="2800" dirty="0" err="1"/>
              <a:t>komponen</a:t>
            </a:r>
            <a:r>
              <a:rPr lang="en-US" sz="2800" dirty="0"/>
              <a:t> </a:t>
            </a:r>
            <a:r>
              <a:rPr lang="en-US" sz="2800" dirty="0" err="1"/>
              <a:t>bangsa</a:t>
            </a:r>
            <a:endParaRPr lang="en-US" sz="2800" dirty="0"/>
          </a:p>
          <a:p>
            <a:pPr algn="just"/>
            <a:r>
              <a:rPr lang="en-US" sz="2800" dirty="0" err="1"/>
              <a:t>Tepo</a:t>
            </a:r>
            <a:r>
              <a:rPr lang="en-US" sz="2800" dirty="0"/>
              <a:t> </a:t>
            </a:r>
            <a:r>
              <a:rPr lang="en-US" sz="2800" dirty="0" err="1"/>
              <a:t>seliro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ruang</a:t>
            </a:r>
            <a:r>
              <a:rPr lang="en-US" sz="2800" dirty="0"/>
              <a:t> </a:t>
            </a:r>
            <a:r>
              <a:rPr lang="en-US" sz="2800" dirty="0" err="1"/>
              <a:t>perbedaan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, </a:t>
            </a:r>
            <a:r>
              <a:rPr lang="en-US" sz="2800" dirty="0" err="1"/>
              <a:t>perilaku</a:t>
            </a:r>
            <a:r>
              <a:rPr lang="en-US" sz="2800" dirty="0"/>
              <a:t> dan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berfikir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: </a:t>
            </a:r>
            <a:r>
              <a:rPr lang="en-US" sz="2800" dirty="0" err="1"/>
              <a:t>masyarakat</a:t>
            </a:r>
            <a:r>
              <a:rPr lang="en-US" sz="2800" dirty="0"/>
              <a:t> Indonesia yang </a:t>
            </a:r>
            <a:r>
              <a:rPr lang="en-US" sz="2800" dirty="0" err="1"/>
              <a:t>adil</a:t>
            </a:r>
            <a:r>
              <a:rPr lang="en-US" sz="2800" dirty="0"/>
              <a:t> dan </a:t>
            </a:r>
            <a:r>
              <a:rPr lang="en-US" sz="2800" dirty="0" err="1"/>
              <a:t>makmur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Pancasila dan UUD 1945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A6707B-3D1C-C7E8-C743-B18A2C71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6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93A2-E5BE-693B-9846-6F721B97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847287"/>
            <a:ext cx="11029616" cy="72808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Bhinneka</a:t>
            </a:r>
            <a:r>
              <a:rPr lang="en-US" sz="4000" dirty="0"/>
              <a:t> </a:t>
            </a:r>
            <a:r>
              <a:rPr lang="en-US" sz="4000" dirty="0" err="1"/>
              <a:t>tunggal</a:t>
            </a:r>
            <a:r>
              <a:rPr lang="en-US" sz="4000" dirty="0"/>
              <a:t> </a:t>
            </a:r>
            <a:r>
              <a:rPr lang="en-US" sz="4000" dirty="0" err="1"/>
              <a:t>ika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4B66-8C39-1658-7808-E2882279B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5221" y="1941095"/>
            <a:ext cx="5538362" cy="479658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400" dirty="0" err="1"/>
              <a:t>Uraian</a:t>
            </a:r>
            <a:r>
              <a:rPr lang="en-US" sz="2400" dirty="0"/>
              <a:t> :</a:t>
            </a:r>
          </a:p>
          <a:p>
            <a:pPr algn="just"/>
            <a:r>
              <a:rPr lang="en-ID" sz="2400" dirty="0" err="1"/>
              <a:t>Mayoritas</a:t>
            </a:r>
            <a:endParaRPr lang="en-ID" sz="2400" dirty="0"/>
          </a:p>
          <a:p>
            <a:pPr algn="just"/>
            <a:r>
              <a:rPr lang="en-ID" sz="2400" dirty="0" err="1"/>
              <a:t>Minoritas</a:t>
            </a:r>
            <a:endParaRPr lang="en-ID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BAC80-1EE8-F9AD-64DD-07561FF77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8417" y="1941095"/>
            <a:ext cx="5538362" cy="479658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dirty="0" err="1"/>
              <a:t>Penjelasan</a:t>
            </a:r>
            <a:r>
              <a:rPr lang="en-US" sz="2800" dirty="0"/>
              <a:t> :</a:t>
            </a:r>
          </a:p>
          <a:p>
            <a:pPr algn="just"/>
            <a:r>
              <a:rPr lang="en-US" sz="2800" dirty="0"/>
              <a:t>Hak dan </a:t>
            </a:r>
            <a:r>
              <a:rPr lang="en-US" sz="2800" dirty="0" err="1"/>
              <a:t>kewajiban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mayoritas</a:t>
            </a:r>
            <a:r>
              <a:rPr lang="en-US" sz="2800" dirty="0"/>
              <a:t> dan </a:t>
            </a:r>
            <a:r>
              <a:rPr lang="en-US" sz="2800" dirty="0" err="1"/>
              <a:t>minoritas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dirty="0" err="1"/>
              <a:t>warga</a:t>
            </a:r>
            <a:r>
              <a:rPr lang="en-US" sz="2800" dirty="0"/>
              <a:t> negara </a:t>
            </a:r>
            <a:r>
              <a:rPr lang="en-US" sz="2800" dirty="0" err="1"/>
              <a:t>berkedudukan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di </a:t>
            </a:r>
            <a:r>
              <a:rPr lang="en-US" sz="2800" dirty="0" err="1"/>
              <a:t>depan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endParaRPr lang="en-US" sz="2800" dirty="0"/>
          </a:p>
          <a:p>
            <a:pPr algn="just"/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mayoritas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melindungi</a:t>
            </a:r>
            <a:r>
              <a:rPr lang="en-US" sz="2800" dirty="0"/>
              <a:t> yang </a:t>
            </a:r>
            <a:r>
              <a:rPr lang="en-US" sz="2800" dirty="0" err="1"/>
              <a:t>minoritas</a:t>
            </a:r>
            <a:endParaRPr lang="en-US" sz="2800" dirty="0"/>
          </a:p>
          <a:p>
            <a:pPr algn="just"/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minoritas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menghormati</a:t>
            </a:r>
            <a:r>
              <a:rPr lang="en-US" sz="2800" dirty="0"/>
              <a:t> yang </a:t>
            </a:r>
            <a:r>
              <a:rPr lang="en-US" sz="2800" dirty="0" err="1"/>
              <a:t>mayoritas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26374B-DA4E-E9A1-D67A-5E580DFB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8728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354</TotalTime>
  <Words>789</Words>
  <Application>Microsoft Office PowerPoint</Application>
  <PresentationFormat>Widescreen</PresentationFormat>
  <Paragraphs>135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Franklin Gothic Book</vt:lpstr>
      <vt:lpstr>Franklin Gothic Medium</vt:lpstr>
      <vt:lpstr>Wingdings 2</vt:lpstr>
      <vt:lpstr>Dividend</vt:lpstr>
      <vt:lpstr>FAKULTAS ILMU ADMINISTRASI PANCASILA DAN KEWARGANEGARAAN Dr. Abdullah fathoni, s.e., m.m</vt:lpstr>
      <vt:lpstr>Gambaran umum</vt:lpstr>
      <vt:lpstr>Tinjauan historis</vt:lpstr>
      <vt:lpstr>WELtanschauung atau dasar negara</vt:lpstr>
      <vt:lpstr>Solidaritas kewarganegaraan</vt:lpstr>
      <vt:lpstr>framework</vt:lpstr>
      <vt:lpstr>Local wisdom</vt:lpstr>
      <vt:lpstr>solidaritas</vt:lpstr>
      <vt:lpstr>Bhinneka tunggal ika</vt:lpstr>
      <vt:lpstr>Kampus sebagai benteng pancasila</vt:lpstr>
      <vt:lpstr>Demokrasi ekonomi</vt:lpstr>
      <vt:lpstr>nasionalisme</vt:lpstr>
      <vt:lpstr>Geo politik</vt:lpstr>
      <vt:lpstr>Geo demografi</vt:lpstr>
      <vt:lpstr>Tri dharma perguruan tinggi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FAKULTAS ILMU ADMINISTRASI PANCASILA DAN KEWARGANEGARAAN Dr. Abdullah fathoni, s.e., m.m</dc:title>
  <dc:creator>Personalia</dc:creator>
  <cp:lastModifiedBy>Personalia</cp:lastModifiedBy>
  <cp:revision>46</cp:revision>
  <cp:lastPrinted>2023-08-23T07:32:37Z</cp:lastPrinted>
  <dcterms:created xsi:type="dcterms:W3CDTF">2023-08-22T08:10:14Z</dcterms:created>
  <dcterms:modified xsi:type="dcterms:W3CDTF">2023-08-23T07:32:56Z</dcterms:modified>
</cp:coreProperties>
</file>