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
  </p:notesMasterIdLst>
  <p:sldIdLst>
    <p:sldId id="401" r:id="rId3"/>
    <p:sldId id="402" r:id="rId4"/>
    <p:sldId id="647" r:id="rId5"/>
    <p:sldId id="648" r:id="rId7"/>
    <p:sldId id="650" r:id="rId8"/>
    <p:sldId id="651" r:id="rId9"/>
    <p:sldId id="652" r:id="rId10"/>
    <p:sldId id="653" r:id="rId11"/>
    <p:sldId id="654" r:id="rId12"/>
    <p:sldId id="655" r:id="rId13"/>
    <p:sldId id="656" r:id="rId14"/>
    <p:sldId id="657" r:id="rId15"/>
    <p:sldId id="658" r:id="rId16"/>
    <p:sldId id="659" r:id="rId17"/>
    <p:sldId id="660"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5" r:id="rId33"/>
    <p:sldId id="676" r:id="rId34"/>
    <p:sldId id="677" r:id="rId35"/>
    <p:sldId id="679" r:id="rId3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C9F2"/>
    <a:srgbClr val="73D4FF"/>
    <a:srgbClr val="8CD9ED"/>
    <a:srgbClr val="9BE5FF"/>
    <a:srgbClr val="1380AA"/>
    <a:srgbClr val="33CC33"/>
    <a:srgbClr val="00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42190"/>
  </p:normalViewPr>
  <p:slideViewPr>
    <p:cSldViewPr showGuides="1">
      <p:cViewPr varScale="1">
        <p:scale>
          <a:sx n="31" d="100"/>
          <a:sy n="31" d="100"/>
        </p:scale>
        <p:origin x="25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34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9716EB95-F4D9-4DFA-AF9C-BF6652113947}" type="slidenum">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ln/>
        </p:spPr>
        <p:txBody>
          <a:bodyPr wrap="square" lIns="91440" tIns="45720" rIns="91440" bIns="45720" anchor="t" anchorCtr="0"/>
          <a:p>
            <a:pPr lvl="0"/>
            <a:r>
              <a:rPr dirty="0"/>
              <a:t>A brand is thus a product or service whose dimensions differentiate it in some way from other products or services designed to satisfy the same need. These differences may be functional, rational, or tangible—related to product performance of the brand. They may also be more symbolic, emotional, or intangible— related to what the brand represents or means in a more abstract sense.</a:t>
            </a:r>
            <a:endParaRPr dirty="0"/>
          </a:p>
        </p:txBody>
      </p:sp>
      <p:sp>
        <p:nvSpPr>
          <p:cNvPr id="184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p:spPr>
        <p:txBody>
          <a:bodyPr wrap="square" lIns="91440" tIns="45720" rIns="91440" bIns="45720" anchor="t" anchorCtr="0"/>
          <a:p>
            <a:pPr lvl="0"/>
            <a:r>
              <a:rPr dirty="0"/>
              <a:t>The relationships among these dimensions—a brand</a:t>
            </a:r>
            <a:r>
              <a:rPr lang="en-US" altLang="en-US" dirty="0"/>
              <a:t>’</a:t>
            </a:r>
            <a:r>
              <a:rPr dirty="0"/>
              <a:t>s </a:t>
            </a:r>
            <a:r>
              <a:rPr lang="en-US" altLang="en-US" dirty="0"/>
              <a:t>“</a:t>
            </a:r>
            <a:r>
              <a:rPr dirty="0"/>
              <a:t>pillar pattern</a:t>
            </a:r>
            <a:r>
              <a:rPr lang="en-US" altLang="en-US" dirty="0"/>
              <a:t>”</a:t>
            </a:r>
            <a:r>
              <a:rPr dirty="0"/>
              <a:t>—reveal much about a brand</a:t>
            </a:r>
            <a:r>
              <a:rPr lang="en-US" altLang="en-US" dirty="0"/>
              <a:t>’</a:t>
            </a:r>
            <a:r>
              <a:rPr dirty="0"/>
              <a:t>s current and future status. Brand strength and brand stature combine to form the power grid, depicting stages in the cycle of brand development in successive quadrants (see Figure 11.2). Strong new brands show higher levels of energized differentiation and energy than relevance, whereas both esteem and knowledge are lower still. Leadership brands show high levels on all pillars, with strength greater than stature. As strength slips, they become mass market brands. Finally, declining brands show high knowledge—evidence of past performance—a lower level of esteem, and even lower relevance and energized differentiation.</a:t>
            </a:r>
            <a:endParaRPr dirty="0"/>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p:spPr>
        <p:txBody>
          <a:bodyPr wrap="square" lIns="91440" tIns="45720" rIns="91440" bIns="45720" anchor="t" anchorCtr="0"/>
          <a:p>
            <a:pPr lvl="0"/>
            <a:r>
              <a:rPr dirty="0"/>
              <a:t>Marketing research consultants Millward Brown and WPP have developed the Brandz model of brand strength, at the heart of which is the BrandDynamics™ model, a system of brand equity measurements, based on Millward Brown</a:t>
            </a:r>
            <a:r>
              <a:rPr lang="en-US" altLang="en-US" dirty="0"/>
              <a:t>’</a:t>
            </a:r>
            <a:r>
              <a:rPr dirty="0"/>
              <a:t>s Meaningfully Different Framework, that reveals a brand</a:t>
            </a:r>
            <a:r>
              <a:rPr lang="en-US" altLang="en-US" dirty="0"/>
              <a:t>’</a:t>
            </a:r>
            <a:r>
              <a:rPr dirty="0"/>
              <a:t>s current equity and opportunities for growth (Figure 11.3).* BrandDynamics employs a set of simple scores that summarize a brand</a:t>
            </a:r>
            <a:r>
              <a:rPr lang="en-US" altLang="en-US" dirty="0"/>
              <a:t>’</a:t>
            </a:r>
            <a:r>
              <a:rPr dirty="0"/>
              <a:t>s equity and are relatable directly to real world financial and business outcomes. BrandDynamics maintain that three different types of brand associations are crucial for building customer predisposition to buy a brand—meaningful, different, and salient brand associations. The success of a brand along those three dimensions, in turn, is reflected in three important outcome measures:</a:t>
            </a:r>
            <a:endParaRPr dirty="0"/>
          </a:p>
          <a:p>
            <a:pPr lvl="0"/>
            <a:r>
              <a:rPr dirty="0"/>
              <a:t>Power: a prediction of the brand</a:t>
            </a:r>
            <a:r>
              <a:rPr lang="en-US" altLang="en-US" dirty="0"/>
              <a:t>’</a:t>
            </a:r>
            <a:r>
              <a:rPr dirty="0"/>
              <a:t>s volume share</a:t>
            </a:r>
            <a:endParaRPr dirty="0"/>
          </a:p>
          <a:p>
            <a:pPr lvl="0"/>
            <a:r>
              <a:rPr dirty="0"/>
              <a:t>Premium: a brand</a:t>
            </a:r>
            <a:r>
              <a:rPr lang="en-US" altLang="en-US" dirty="0"/>
              <a:t>’</a:t>
            </a:r>
            <a:r>
              <a:rPr dirty="0"/>
              <a:t>s ability to command a price premium relative to the category average</a:t>
            </a:r>
            <a:endParaRPr dirty="0"/>
          </a:p>
          <a:p>
            <a:pPr lvl="0"/>
            <a:r>
              <a:rPr dirty="0"/>
              <a:t>Potential: the probability that a brand will grow value share</a:t>
            </a:r>
            <a:endParaRPr dirty="0"/>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p:spPr>
        <p:txBody>
          <a:bodyPr wrap="square" lIns="91440" tIns="45720" rIns="91440" bIns="45720" anchor="t" anchorCtr="0"/>
          <a:p>
            <a:pPr lvl="0"/>
            <a:r>
              <a:rPr dirty="0"/>
              <a:t>The brand resonance model also views brand building as an ascending series of steps, from bottom to top: (1) ensuring customers identify the brand and associate it with a specific product class or need; (2) firmly establishing the brand meaning in customers</a:t>
            </a:r>
            <a:r>
              <a:rPr lang="en-US" altLang="en-US" dirty="0"/>
              <a:t>’</a:t>
            </a:r>
            <a:r>
              <a:rPr dirty="0"/>
              <a:t> minds by strategically linking a host of tangible and intangible brand associations; (3) eliciting the proper customer responses in terms of brand-related judgment and feelings; and (4) converting customers</a:t>
            </a:r>
            <a:r>
              <a:rPr lang="en-US" altLang="en-US" dirty="0"/>
              <a:t>’</a:t>
            </a:r>
            <a:r>
              <a:rPr dirty="0"/>
              <a:t> brand responses to intense, active loyalty.</a:t>
            </a:r>
            <a:endParaRPr dirty="0"/>
          </a:p>
          <a:p>
            <a:pPr lvl="0"/>
            <a:endParaRPr dirty="0"/>
          </a:p>
          <a:p>
            <a:pPr lvl="0"/>
            <a:r>
              <a:rPr dirty="0"/>
              <a:t>According to this model, enacting the four steps means establishing a pyramid of six </a:t>
            </a:r>
            <a:r>
              <a:rPr lang="en-US" altLang="en-US" dirty="0"/>
              <a:t>“</a:t>
            </a:r>
            <a:r>
              <a:rPr dirty="0"/>
              <a:t>brand building blocks</a:t>
            </a:r>
            <a:r>
              <a:rPr lang="en-US" altLang="en-US" dirty="0"/>
              <a:t>”</a:t>
            </a:r>
            <a:r>
              <a:rPr dirty="0"/>
              <a:t> as illustrated in Figure 11.4. The model emphasizes the duality of brands—the rational route to brand building is on the left side of the pyramid, and the emotional route is on the right side.</a:t>
            </a:r>
            <a:endParaRPr dirty="0"/>
          </a:p>
          <a:p>
            <a:pPr lvl="0"/>
            <a:endParaRPr dirty="0"/>
          </a:p>
          <a:p>
            <a:pPr lvl="0"/>
            <a:endParaRPr dirty="0"/>
          </a:p>
          <a:p>
            <a:pPr lvl="0"/>
            <a:r>
              <a:rPr dirty="0"/>
              <a:t>Creating significant brand equity requires reaching the top of the brand pyramid, which occurs only if the right building blocks are put into place.</a:t>
            </a:r>
            <a:endParaRPr dirty="0"/>
          </a:p>
          <a:p>
            <a:pPr lvl="0"/>
            <a:r>
              <a:rPr dirty="0"/>
              <a:t>• Brand salience is how often and how easily customers think of the brand under various purchase or consumption situations—the depth and breadth of brand awareness.</a:t>
            </a:r>
            <a:endParaRPr dirty="0"/>
          </a:p>
          <a:p>
            <a:pPr lvl="0"/>
            <a:r>
              <a:rPr dirty="0"/>
              <a:t>• Brand performance is how well the product or service meets customers</a:t>
            </a:r>
            <a:r>
              <a:rPr lang="en-US" altLang="en-US" dirty="0"/>
              <a:t>’</a:t>
            </a:r>
            <a:r>
              <a:rPr dirty="0"/>
              <a:t> functional needs.</a:t>
            </a:r>
            <a:endParaRPr dirty="0"/>
          </a:p>
          <a:p>
            <a:pPr lvl="0"/>
            <a:r>
              <a:rPr dirty="0"/>
              <a:t>• Brand imagery describes the extrinsic properties of the product or service, including the ways in which the brand attempts to meet customers</a:t>
            </a:r>
            <a:r>
              <a:rPr lang="en-US" altLang="en-US" dirty="0"/>
              <a:t>’</a:t>
            </a:r>
            <a:r>
              <a:rPr dirty="0"/>
              <a:t> psychological or social needs.</a:t>
            </a:r>
            <a:endParaRPr dirty="0"/>
          </a:p>
          <a:p>
            <a:pPr lvl="0"/>
            <a:r>
              <a:rPr dirty="0"/>
              <a:t>• Brand judgments focus on customers</a:t>
            </a:r>
            <a:r>
              <a:rPr lang="en-US" altLang="en-US" dirty="0"/>
              <a:t>’</a:t>
            </a:r>
            <a:r>
              <a:rPr dirty="0"/>
              <a:t> own personal opinions and evaluations.</a:t>
            </a:r>
            <a:endParaRPr dirty="0"/>
          </a:p>
          <a:p>
            <a:pPr lvl="0"/>
            <a:r>
              <a:rPr dirty="0"/>
              <a:t>• Brand feelings are customers</a:t>
            </a:r>
            <a:r>
              <a:rPr lang="en-US" altLang="en-US" dirty="0"/>
              <a:t>’</a:t>
            </a:r>
            <a:r>
              <a:rPr dirty="0"/>
              <a:t> emotional responses and reactions with respect to the brand.</a:t>
            </a:r>
            <a:endParaRPr dirty="0"/>
          </a:p>
          <a:p>
            <a:pPr lvl="0"/>
            <a:r>
              <a:rPr dirty="0"/>
              <a:t>• Brand resonance describes the relationship customers have with the brand and the extent to which they feel they</a:t>
            </a:r>
            <a:r>
              <a:rPr lang="en-US" altLang="en-US" dirty="0"/>
              <a:t>’</a:t>
            </a:r>
            <a:r>
              <a:rPr dirty="0"/>
              <a:t>re </a:t>
            </a:r>
            <a:r>
              <a:rPr lang="en-US" altLang="en-US" dirty="0"/>
              <a:t>“</a:t>
            </a:r>
            <a:r>
              <a:rPr dirty="0"/>
              <a:t>in sync</a:t>
            </a:r>
            <a:r>
              <a:rPr lang="en-US" altLang="en-US" dirty="0"/>
              <a:t>”</a:t>
            </a:r>
            <a:r>
              <a:rPr dirty="0"/>
              <a:t> with it.</a:t>
            </a:r>
            <a:endParaRPr dirty="0"/>
          </a:p>
        </p:txBody>
      </p:sp>
      <p:sp>
        <p:nvSpPr>
          <p:cNvPr id="409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p:spPr>
        <p:txBody>
          <a:bodyPr wrap="square" lIns="91440" tIns="45720" rIns="91440" bIns="45720" anchor="t" anchorCtr="0"/>
          <a:p>
            <a:pPr lvl="0"/>
            <a:r>
              <a:rPr dirty="0"/>
              <a:t>Brand elements are devices, which can be trademarked, that identify and differentiate the brand. Most strong brands employ multiple brand elements. Nike has the distinctive </a:t>
            </a:r>
            <a:r>
              <a:rPr lang="en-US" altLang="en-US" dirty="0"/>
              <a:t>“</a:t>
            </a:r>
            <a:r>
              <a:rPr dirty="0"/>
              <a:t>swoosh</a:t>
            </a:r>
            <a:r>
              <a:rPr lang="en-US" altLang="en-US" dirty="0"/>
              <a:t>”</a:t>
            </a:r>
            <a:r>
              <a:rPr dirty="0"/>
              <a:t> logo, the empowering </a:t>
            </a:r>
            <a:r>
              <a:rPr lang="en-US" altLang="en-US" dirty="0"/>
              <a:t>“</a:t>
            </a:r>
            <a:r>
              <a:rPr dirty="0"/>
              <a:t>Just Do It</a:t>
            </a:r>
            <a:r>
              <a:rPr lang="en-US" altLang="en-US" dirty="0"/>
              <a:t>”</a:t>
            </a:r>
            <a:r>
              <a:rPr dirty="0"/>
              <a:t> slogan, and the </a:t>
            </a:r>
            <a:r>
              <a:rPr lang="en-US" altLang="en-US" dirty="0"/>
              <a:t>“</a:t>
            </a:r>
            <a:r>
              <a:rPr dirty="0"/>
              <a:t>Nike</a:t>
            </a:r>
            <a:r>
              <a:rPr lang="en-US" altLang="en-US" dirty="0"/>
              <a:t>”</a:t>
            </a:r>
            <a:r>
              <a:rPr dirty="0"/>
              <a:t> name from the Greek winged goddess of victory.</a:t>
            </a:r>
            <a:endParaRPr dirty="0"/>
          </a:p>
        </p:txBody>
      </p:sp>
      <p:sp>
        <p:nvSpPr>
          <p:cNvPr id="430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ln/>
        </p:spPr>
        <p:txBody>
          <a:bodyPr wrap="square" lIns="91440" tIns="45720" rIns="91440" bIns="45720" anchor="t" anchorCtr="0"/>
          <a:p>
            <a:pPr lvl="0"/>
            <a:r>
              <a:rPr dirty="0"/>
              <a:t>There are six criteria for choosing brand elements. The first three—memorable, meaningful, and likable—are brand building. The latter three—transferable, adaptable, and protectable—are defensive and help leverage and preserve brand equity against challenges.</a:t>
            </a:r>
            <a:endParaRPr dirty="0"/>
          </a:p>
        </p:txBody>
      </p:sp>
      <p:sp>
        <p:nvSpPr>
          <p:cNvPr id="450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ln/>
        </p:spPr>
        <p:txBody>
          <a:bodyPr wrap="square" lIns="91440" tIns="45720" rIns="91440" bIns="45720" anchor="t" anchorCtr="0"/>
          <a:p>
            <a:pPr lvl="0"/>
            <a:r>
              <a:rPr dirty="0"/>
              <a:t>Brands are not built by advertising alone. Customers come to know a brand through a range of contacts and touch points: personal observation and use, word of mouth, interactions with company personnel, online or telephone experiences, and payment transactions. Integrated marketing is about mixing and matching marketing activities to maximize their individual and collective effects. Marketers need a variety of different marketing activities that consistently reinforce the brand </a:t>
            </a:r>
            <a:r>
              <a:rPr lang="fi-FI" altLang="x-none" dirty="0"/>
              <a:t>promise.</a:t>
            </a:r>
            <a:endParaRPr dirty="0"/>
          </a:p>
        </p:txBody>
      </p:sp>
      <p:sp>
        <p:nvSpPr>
          <p:cNvPr id="471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wrap="square" lIns="91440" tIns="45720" rIns="91440" bIns="45720" anchor="t" anchorCtr="0"/>
          <a:p>
            <a:pPr lvl="0"/>
            <a:r>
              <a:rPr dirty="0"/>
              <a:t>The third and final way to build brand equity is, in effect, to </a:t>
            </a:r>
            <a:r>
              <a:rPr lang="en-US" altLang="en-US" dirty="0"/>
              <a:t>“</a:t>
            </a:r>
            <a:r>
              <a:rPr dirty="0"/>
              <a:t>borrow</a:t>
            </a:r>
            <a:r>
              <a:rPr lang="en-US" altLang="en-US" dirty="0"/>
              <a:t>”</a:t>
            </a:r>
            <a:r>
              <a:rPr dirty="0"/>
              <a:t> it. That is, create brand equity by linking the brand to other information in memory that conveys meaning to consumers (see Figure 11.5). These </a:t>
            </a:r>
            <a:r>
              <a:rPr lang="en-US" altLang="en-US" dirty="0"/>
              <a:t>“</a:t>
            </a:r>
            <a:r>
              <a:rPr dirty="0"/>
              <a:t>secondary</a:t>
            </a:r>
            <a:r>
              <a:rPr lang="en-US" altLang="en-US" dirty="0"/>
              <a:t>”</a:t>
            </a:r>
            <a:r>
              <a:rPr dirty="0"/>
              <a:t> brand associations can link the brand to sources such as the company itself (through </a:t>
            </a:r>
            <a:r>
              <a:rPr lang="is-IS" altLang="x-none" dirty="0"/>
              <a:t>branding </a:t>
            </a:r>
            <a:r>
              <a:rPr dirty="0"/>
              <a:t>strategies), to countries or other geographical regions (through identification of product origin), and to channels of distribution (through channel strategy), as well as to other brands (through ingredient or co-</a:t>
            </a:r>
            <a:r>
              <a:rPr lang="is-IS" altLang="x-none" dirty="0"/>
              <a:t>branding), </a:t>
            </a:r>
            <a:r>
              <a:rPr dirty="0"/>
              <a:t>characters (through licensing), spokespeople (through endorsements), sporting or cultural events (through sponsorship), or some other third-party sources (through awards or reviews).</a:t>
            </a:r>
            <a:endParaRPr dirty="0"/>
          </a:p>
        </p:txBody>
      </p:sp>
      <p:sp>
        <p:nvSpPr>
          <p:cNvPr id="491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ln/>
        </p:spPr>
        <p:txBody>
          <a:bodyPr wrap="square" lIns="91440" tIns="45720" rIns="91440" bIns="45720" anchor="t" anchorCtr="0"/>
          <a:p>
            <a:pPr lvl="0"/>
            <a:r>
              <a:rPr dirty="0"/>
              <a:t>Marketers must now </a:t>
            </a:r>
            <a:r>
              <a:rPr lang="en-US" altLang="en-US" dirty="0"/>
              <a:t>“</a:t>
            </a:r>
            <a:r>
              <a:rPr dirty="0"/>
              <a:t>walk the walk</a:t>
            </a:r>
            <a:r>
              <a:rPr lang="en-US" altLang="en-US" dirty="0"/>
              <a:t>”</a:t>
            </a:r>
            <a:r>
              <a:rPr dirty="0"/>
              <a:t> to deliver the brand promise. They must adopt an internal perspective to be sure employees and marketing partners appreciate and understand basic branding notions and how they can help—or hurt—brand equity.</a:t>
            </a:r>
            <a:endParaRPr dirty="0"/>
          </a:p>
          <a:p>
            <a:pPr lvl="0"/>
            <a:endParaRPr dirty="0"/>
          </a:p>
          <a:p>
            <a:pPr lvl="0"/>
            <a:r>
              <a:rPr dirty="0"/>
              <a:t>When employees care about and believe in the brand, they</a:t>
            </a:r>
            <a:r>
              <a:rPr lang="en-US" altLang="en-US" dirty="0"/>
              <a:t>’</a:t>
            </a:r>
            <a:r>
              <a:rPr dirty="0"/>
              <a:t>re motivated to work harder and feel greater loyalty to the firm. Some important principles for internal branding are:</a:t>
            </a:r>
            <a:endParaRPr dirty="0"/>
          </a:p>
          <a:p>
            <a:pPr lvl="0"/>
            <a:endParaRPr dirty="0"/>
          </a:p>
          <a:p>
            <a:pPr lvl="0"/>
            <a:r>
              <a:rPr dirty="0"/>
              <a:t>Choose the right moment. Turning points are ideal opportunities to capture employees</a:t>
            </a:r>
            <a:r>
              <a:rPr lang="en-US" altLang="en-US" dirty="0"/>
              <a:t>’</a:t>
            </a:r>
            <a:r>
              <a:rPr dirty="0"/>
              <a:t> attention and imagination.</a:t>
            </a:r>
            <a:endParaRPr dirty="0"/>
          </a:p>
          <a:p>
            <a:pPr lvl="0"/>
            <a:r>
              <a:rPr dirty="0"/>
              <a:t>Link internal and external marketing. Internal and external messages must match.</a:t>
            </a:r>
            <a:endParaRPr dirty="0"/>
          </a:p>
          <a:p>
            <a:pPr lvl="0"/>
            <a:r>
              <a:rPr dirty="0"/>
              <a:t>Bring the brand alive for employees. Internal communications should be informative and energizing.</a:t>
            </a:r>
            <a:endParaRPr dirty="0"/>
          </a:p>
          <a:p>
            <a:pPr lvl="0"/>
            <a:r>
              <a:rPr dirty="0"/>
              <a:t>Keep it simple. Don</a:t>
            </a:r>
            <a:r>
              <a:rPr lang="en-US" altLang="en-US" dirty="0"/>
              <a:t>’</a:t>
            </a:r>
            <a:r>
              <a:rPr dirty="0"/>
              <a:t>t overwhelm employees with too many details. Focus on the key brand pillars, ideally in the form of a brand mantra.</a:t>
            </a:r>
            <a:endParaRPr dirty="0"/>
          </a:p>
        </p:txBody>
      </p:sp>
      <p:sp>
        <p:nvSpPr>
          <p:cNvPr id="51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ln/>
        </p:spPr>
        <p:txBody>
          <a:bodyPr wrap="square" lIns="91440" tIns="45720" rIns="91440" bIns="45720" anchor="t" anchorCtr="0"/>
          <a:p>
            <a:pPr lvl="0"/>
            <a:r>
              <a:rPr dirty="0"/>
              <a:t>The brand value chain  is a structured approach to assessing the sources and outcomes of brand equity and the way marketing activities create brand value (Figure 11.6). Brand value creation begins when the firm targets actual or potential customers by investing in a marketing program to develop the brand, including marketing communications, trade or intermediary support, and product research, development, and design. Next, these customers</a:t>
            </a:r>
            <a:r>
              <a:rPr lang="en-US" altLang="en-US" dirty="0"/>
              <a:t>’</a:t>
            </a:r>
            <a:r>
              <a:rPr dirty="0"/>
              <a:t> mind-sets will affect buying behavior and the way consumers respond to all subsequent marketing activity—pricing, channels, communications, and the product itself—and the resulting market share and profitability of the brand. Finally, the investment community will consider this market performance of the brand to assess shareholder value in general and the value of a brand in particular.</a:t>
            </a:r>
            <a:endParaRPr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ln/>
        </p:spPr>
        <p:txBody>
          <a:bodyPr wrap="square" lIns="91440" tIns="45720" rIns="91440" bIns="45720" anchor="t" anchorCtr="0"/>
          <a:p>
            <a:pPr lvl="0"/>
            <a:r>
              <a:rPr dirty="0"/>
              <a:t>A brand audit is a focused series of procedures to assess the health of the brand, uncover its sources of brand equity, and suggest ways to improve and leverage its equity.</a:t>
            </a:r>
            <a:endParaRPr dirty="0"/>
          </a:p>
          <a:p>
            <a:pPr lvl="0"/>
            <a:endParaRPr dirty="0"/>
          </a:p>
          <a:p>
            <a:pPr lvl="0"/>
            <a:r>
              <a:rPr dirty="0"/>
              <a:t>Brand-tracking studies use the brand audit as input to collect quantitative data from consumers over time, providing consistent, baseline information about how brands and marketing programs are performing. Tracking studies help us understand where, how much, and in what ways brand value is being created to facilitate day-to-day decision making.</a:t>
            </a:r>
            <a:endParaRPr dirty="0"/>
          </a:p>
          <a:p>
            <a:pPr lvl="0"/>
            <a:endParaRPr dirty="0"/>
          </a:p>
          <a:p>
            <a:pPr lvl="0"/>
            <a:r>
              <a:rPr dirty="0"/>
              <a:t>Marketers should distinguish brand equity from brand valuation, which is the job of estimating the total financial value of the brand.</a:t>
            </a:r>
            <a:endParaRPr dirty="0"/>
          </a:p>
        </p:txBody>
      </p:sp>
      <p:sp>
        <p:nvSpPr>
          <p:cNvPr id="553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p:spPr>
        <p:txBody>
          <a:bodyPr wrap="square" lIns="91440" tIns="45720" rIns="91440" bIns="45720" anchor="t" anchorCtr="0"/>
          <a:p>
            <a:pPr lvl="0"/>
            <a:r>
              <a:rPr dirty="0"/>
              <a:t>A brand is a promise between the firm and the consumer.</a:t>
            </a:r>
            <a:endParaRPr dirty="0"/>
          </a:p>
        </p:txBody>
      </p:sp>
      <p:sp>
        <p:nvSpPr>
          <p:cNvPr id="204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p:spPr>
        <p:txBody>
          <a:bodyPr wrap="square" lIns="91440" tIns="45720" rIns="91440" bIns="45720" anchor="t" anchorCtr="0"/>
          <a:p>
            <a:pPr lvl="0"/>
            <a:r>
              <a:rPr dirty="0"/>
              <a:t>Table 11.2 displays the world</a:t>
            </a:r>
            <a:r>
              <a:rPr lang="en-US" altLang="en-US" dirty="0"/>
              <a:t>’</a:t>
            </a:r>
            <a:r>
              <a:rPr dirty="0"/>
              <a:t>s most valuable brands in 2012 according to the Interbrand rankings, as described below in </a:t>
            </a:r>
            <a:r>
              <a:rPr lang="en-US" altLang="en-US" dirty="0"/>
              <a:t>“</a:t>
            </a:r>
            <a:r>
              <a:rPr dirty="0"/>
              <a:t>Marketing Insight: What Is a Brand Worth?</a:t>
            </a:r>
            <a:r>
              <a:rPr lang="en-US" altLang="en-US" dirty="0"/>
              <a:t>”</a:t>
            </a:r>
            <a:r>
              <a:rPr dirty="0"/>
              <a:t>61 In these well-known companies, brand value is typically more than half the total company market capitalization.</a:t>
            </a:r>
            <a:endParaRPr dirty="0"/>
          </a:p>
        </p:txBody>
      </p:sp>
      <p:sp>
        <p:nvSpPr>
          <p:cNvPr id="573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ln/>
        </p:spPr>
        <p:txBody>
          <a:bodyPr wrap="square" lIns="91440" tIns="45720" rIns="91440" bIns="45720" anchor="t" anchorCtr="0"/>
          <a:p>
            <a:pPr lvl="0"/>
            <a:r>
              <a:rPr dirty="0"/>
              <a:t>Top brand-management firm Interbrand has developed a model to formally estimate the dollar value of a brand. It defines brand value as the net present value of the future earnings that can be attributed to the brand alone. The firm believes marketing and financial analyses are equally important in determining the value of a brand. Its process follows five steps (see Figure 11.7 for a schematic overview).</a:t>
            </a:r>
            <a:endParaRPr dirty="0"/>
          </a:p>
        </p:txBody>
      </p:sp>
      <p:sp>
        <p:nvSpPr>
          <p:cNvPr id="593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ln/>
        </p:spPr>
        <p:txBody>
          <a:bodyPr wrap="square" lIns="91440" tIns="45720" rIns="91440" bIns="45720" anchor="t" anchorCtr="0"/>
          <a:p>
            <a:pPr lvl="0"/>
            <a:r>
              <a:rPr dirty="0"/>
              <a:t>As a company</a:t>
            </a:r>
            <a:r>
              <a:rPr lang="en-US" altLang="en-US" dirty="0"/>
              <a:t>’</a:t>
            </a:r>
            <a:r>
              <a:rPr dirty="0"/>
              <a:t>s major enduring asset, a brand needs to be carefully managed so its value does not depreciate. Brand leaders of 70 years ago that remain leaders today—companies such as Wrigley</a:t>
            </a:r>
            <a:r>
              <a:rPr lang="en-US" altLang="en-US" dirty="0"/>
              <a:t>’</a:t>
            </a:r>
            <a:r>
              <a:rPr dirty="0"/>
              <a:t>s, Coca-Cola, Heinz, and Campbell Soup—only do so by constantly striving to improve their products, services, and marketing. Marketers can reinforce brand equity by consistently conveying the brand</a:t>
            </a:r>
            <a:r>
              <a:rPr lang="en-US" altLang="en-US" dirty="0"/>
              <a:t>’</a:t>
            </a:r>
            <a:r>
              <a:rPr dirty="0"/>
              <a:t>s meaning in terms of (1) what products it represents, what core benefits it supplies, and what needs it satisfies; and (2) how the brand makes products superior and which strong, favorable, and unique brand associations should exist in consumers</a:t>
            </a:r>
            <a:r>
              <a:rPr lang="en-US" altLang="en-US" dirty="0"/>
              <a:t>’</a:t>
            </a:r>
            <a:r>
              <a:rPr dirty="0"/>
              <a:t> minds.</a:t>
            </a:r>
            <a:endParaRPr dirty="0"/>
          </a:p>
          <a:p>
            <a:pPr lvl="0"/>
            <a:endParaRPr dirty="0"/>
          </a:p>
          <a:p>
            <a:pPr lvl="0"/>
            <a:r>
              <a:rPr dirty="0"/>
              <a:t>A number of brands have managed to make impressive comebacks in recent years.68 After some hard times in the automotive market, Cadillac, Fiat, and Volkswagen have all turned their brand fortunes around to varying degrees. Often, the first thing to do in revitalizing a brand is understand what the sources of brand equity were to begin with. Are positive associations losing their strength or uniqueness? Have negative associations become linked to the brand? Then decide whether to retain the same positioning or create a new one and, if so, which new one.</a:t>
            </a:r>
            <a:endParaRPr dirty="0"/>
          </a:p>
        </p:txBody>
      </p:sp>
      <p:sp>
        <p:nvSpPr>
          <p:cNvPr id="614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p:spPr>
        <p:txBody>
          <a:bodyPr wrap="square" lIns="91440" tIns="45720" rIns="91440" bIns="45720" anchor="t" anchorCtr="0"/>
          <a:p>
            <a:pPr lvl="0"/>
            <a:r>
              <a:rPr dirty="0"/>
              <a:t>A firm</a:t>
            </a:r>
            <a:r>
              <a:rPr lang="en-US" altLang="en-US" dirty="0"/>
              <a:t>’</a:t>
            </a:r>
            <a:r>
              <a:rPr dirty="0"/>
              <a:t>s branding strategy—often called its brand architecture—reflects the number and nature of both common and distinctive brand elements. Deciding how to brand new products is especially critical. A firm has three </a:t>
            </a:r>
            <a:r>
              <a:rPr lang="fr-FR" altLang="x-none" dirty="0"/>
              <a:t>main choices listed in this slide.</a:t>
            </a:r>
            <a:endParaRPr dirty="0"/>
          </a:p>
        </p:txBody>
      </p:sp>
      <p:sp>
        <p:nvSpPr>
          <p:cNvPr id="634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ln/>
        </p:spPr>
        <p:txBody>
          <a:bodyPr wrap="square" lIns="91440" tIns="45720" rIns="91440" bIns="45720" anchor="t" anchorCtr="0"/>
          <a:p>
            <a:pPr lvl="0"/>
            <a:r>
              <a:rPr dirty="0"/>
              <a:t>When a firm uses an established brand to introduce a new product, the product is called a brand extension. When marketers combine a new brand with an existing brand, the brand extension can also be called a subbrand, such as Hershey Kisses candy, Adobe Acrobat software, Toyota Camry automobiles, and American Express Blue cards. The existing brand that gives birth to a brand extension or sub-brand is the parent brand. If the parent brand is already associated with multiple products through brand extensions, it can also be called a master brand or family brand.</a:t>
            </a:r>
            <a:endParaRPr dirty="0"/>
          </a:p>
          <a:p>
            <a:pPr lvl="0"/>
            <a:endParaRPr dirty="0"/>
          </a:p>
          <a:p>
            <a:pPr lvl="0"/>
            <a:r>
              <a:rPr dirty="0"/>
              <a:t>Brand extensions fall into two general categories. In a line extension, the parent brand covers a new product within a product category it currently serves, such as with new flavors, forms, colors, ingredients, and package </a:t>
            </a:r>
            <a:r>
              <a:rPr lang="it-IT" altLang="x-none" dirty="0"/>
              <a:t>sizes. </a:t>
            </a:r>
            <a:r>
              <a:rPr dirty="0"/>
              <a:t>In a category extension, marketers use the parent brand to enter a different product category, such as Swiss Army watches.</a:t>
            </a:r>
            <a:endParaRPr dirty="0"/>
          </a:p>
          <a:p>
            <a:pPr lvl="0"/>
            <a:endParaRPr dirty="0"/>
          </a:p>
          <a:p>
            <a:pPr lvl="0"/>
            <a:r>
              <a:rPr dirty="0"/>
              <a:t>A brand line consists of all products—original as well as line and category extensions—sold under a particular brand. A brand mix (or brand assortment) is the set of all brand lines that a particular seller makes. Many companies are introducing branded variants, which are specific brand lines supplied to specific retailers or </a:t>
            </a:r>
            <a:r>
              <a:rPr lang="fr-FR" altLang="x-none" dirty="0"/>
              <a:t>distribution channels.</a:t>
            </a:r>
            <a:endParaRPr lang="fr-FR" altLang="x-none" dirty="0"/>
          </a:p>
          <a:p>
            <a:pPr lvl="0"/>
            <a:endParaRPr lang="fr-FR" altLang="x-none" dirty="0"/>
          </a:p>
          <a:p>
            <a:pPr lvl="0"/>
            <a:r>
              <a:rPr dirty="0"/>
              <a:t>A licensed product is one whose brand name has been licensed to other manufacturers that actually make the product.</a:t>
            </a:r>
            <a:endParaRPr dirty="0"/>
          </a:p>
        </p:txBody>
      </p:sp>
      <p:sp>
        <p:nvSpPr>
          <p:cNvPr id="655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ln/>
        </p:spPr>
        <p:txBody>
          <a:bodyPr wrap="square" lIns="91440" tIns="45720" rIns="91440" bIns="45720" anchor="t" anchorCtr="0"/>
          <a:p>
            <a:pPr lvl="0"/>
            <a:r>
              <a:rPr dirty="0"/>
              <a:t>Assuming a firm decides to brand its products or services, it must choose which brand names to use. Three general strategies are popular:</a:t>
            </a:r>
            <a:endParaRPr dirty="0"/>
          </a:p>
          <a:p>
            <a:pPr lvl="0"/>
            <a:endParaRPr dirty="0"/>
          </a:p>
          <a:p>
            <a:pPr lvl="0"/>
            <a:r>
              <a:rPr dirty="0"/>
              <a:t>Individual or separate family brand names. Consumer packaged-goods companies have a long tradition of branding different products by different names.</a:t>
            </a:r>
            <a:endParaRPr dirty="0"/>
          </a:p>
          <a:p>
            <a:pPr lvl="0"/>
            <a:endParaRPr dirty="0"/>
          </a:p>
          <a:p>
            <a:pPr lvl="0"/>
            <a:r>
              <a:rPr dirty="0"/>
              <a:t>Corporate umbrella or company brand name. Many firms, such as Heinz and GE, use their corporate brand as an umbrella brand across their entire range of products.</a:t>
            </a:r>
            <a:endParaRPr dirty="0"/>
          </a:p>
          <a:p>
            <a:pPr lvl="0"/>
            <a:endParaRPr dirty="0"/>
          </a:p>
          <a:p>
            <a:pPr lvl="0"/>
            <a:r>
              <a:rPr dirty="0"/>
              <a:t>Sub-brand name. Sub-brands combine two or more of the corporate brand, family brand, or individual product brand names.</a:t>
            </a:r>
            <a:endParaRPr dirty="0"/>
          </a:p>
        </p:txBody>
      </p:sp>
      <p:sp>
        <p:nvSpPr>
          <p:cNvPr id="675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ln/>
        </p:spPr>
        <p:txBody>
          <a:bodyPr wrap="square" lIns="91440" tIns="45720" rIns="91440" bIns="45720" anchor="t" anchorCtr="0"/>
          <a:p>
            <a:pPr lvl="0"/>
            <a:r>
              <a:rPr dirty="0"/>
              <a:t>The use of individual or separate family brand names has been referred to as a </a:t>
            </a:r>
            <a:r>
              <a:rPr lang="en-US" altLang="en-US" dirty="0"/>
              <a:t>“</a:t>
            </a:r>
            <a:r>
              <a:rPr dirty="0"/>
              <a:t>house of brands</a:t>
            </a:r>
            <a:r>
              <a:rPr lang="en-US" altLang="en-US" dirty="0"/>
              <a:t>”</a:t>
            </a:r>
            <a:r>
              <a:rPr dirty="0"/>
              <a:t> strategy, whereas the use of an umbrella corporate or company brand name is a </a:t>
            </a:r>
            <a:r>
              <a:rPr lang="en-US" altLang="en-US" dirty="0"/>
              <a:t>“</a:t>
            </a:r>
            <a:r>
              <a:rPr dirty="0"/>
              <a:t>branded house</a:t>
            </a:r>
            <a:r>
              <a:rPr lang="en-US" altLang="en-US" dirty="0"/>
              <a:t>”</a:t>
            </a:r>
            <a:r>
              <a:rPr dirty="0"/>
              <a:t> strategy. These two strategies represent two ends of a continuum. A sub-brand strategy falls somewhere between, depending on which component of the sub-brand receives more emphasis.</a:t>
            </a:r>
            <a:endParaRPr dirty="0"/>
          </a:p>
          <a:p>
            <a:pPr lvl="0"/>
            <a:endParaRPr dirty="0"/>
          </a:p>
          <a:p>
            <a:pPr lvl="0"/>
            <a:r>
              <a:rPr dirty="0"/>
              <a:t>With a branded house strategy, it is often useful to have a well-defined flagship product. A flagship product is one that best represents or embodies the brand as a whole to consumers. It often is the first product by which the brand gained fame, a widely accepted best-seller, or a highly admired or award-winning product.</a:t>
            </a:r>
            <a:endParaRPr dirty="0"/>
          </a:p>
        </p:txBody>
      </p:sp>
      <p:sp>
        <p:nvSpPr>
          <p:cNvPr id="696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ln/>
        </p:spPr>
        <p:txBody>
          <a:bodyPr wrap="square" lIns="91440" tIns="45720" rIns="91440" bIns="45720" anchor="t" anchorCtr="0"/>
          <a:p>
            <a:pPr lvl="0"/>
            <a:r>
              <a:rPr dirty="0"/>
              <a:t>A brand can be stretched only so far, and all the segments the firm would like to target may not view the same brand equally favorably. Marketers often need multiple brands in order to pursue these multiple segments. The hallmark of an optimal brand portfolio is the ability of each brand in it to maximize equity in combination with all the other brands in it. Brands can also play a number of specific roles as part of a portfolio.</a:t>
            </a:r>
            <a:endParaRPr dirty="0"/>
          </a:p>
          <a:p>
            <a:pPr lvl="0"/>
            <a:endParaRPr dirty="0"/>
          </a:p>
          <a:p>
            <a:pPr lvl="0"/>
            <a:r>
              <a:rPr dirty="0"/>
              <a:t>Flanker or fighter brands are positioned with respect to competitors</a:t>
            </a:r>
            <a:r>
              <a:rPr lang="en-US" altLang="en-US" dirty="0"/>
              <a:t>’</a:t>
            </a:r>
            <a:r>
              <a:rPr dirty="0"/>
              <a:t> brands so that more important (and more profitable) flagship brands can retain their desired positioning.</a:t>
            </a:r>
            <a:endParaRPr dirty="0"/>
          </a:p>
          <a:p>
            <a:pPr lvl="0"/>
            <a:endParaRPr dirty="0"/>
          </a:p>
          <a:p>
            <a:pPr lvl="0"/>
            <a:r>
              <a:rPr dirty="0"/>
              <a:t>Some brands may be kept around despite dwindling sales because they manage to maintain their profitability with virtually no marketing support. Companies can effectively milk these </a:t>
            </a:r>
            <a:r>
              <a:rPr lang="en-US" altLang="en-US" dirty="0"/>
              <a:t>“</a:t>
            </a:r>
            <a:r>
              <a:rPr dirty="0"/>
              <a:t>cash cow</a:t>
            </a:r>
            <a:r>
              <a:rPr lang="en-US" altLang="en-US" dirty="0"/>
              <a:t>”</a:t>
            </a:r>
            <a:r>
              <a:rPr dirty="0"/>
              <a:t> brands by capitalizing on their reservoir of brand equity.</a:t>
            </a:r>
            <a:endParaRPr dirty="0"/>
          </a:p>
          <a:p>
            <a:pPr lvl="0"/>
            <a:endParaRPr dirty="0"/>
          </a:p>
          <a:p>
            <a:pPr lvl="0"/>
            <a:r>
              <a:rPr dirty="0"/>
              <a:t>The role of a relatively low-priced brand in the portfolio often may be to attract customers to the brand franchise. Retailers like to feature these </a:t>
            </a:r>
            <a:r>
              <a:rPr lang="en-US" altLang="en-US" dirty="0"/>
              <a:t>“</a:t>
            </a:r>
            <a:r>
              <a:rPr dirty="0"/>
              <a:t>traffic builders</a:t>
            </a:r>
            <a:r>
              <a:rPr lang="en-US" altLang="en-US" dirty="0"/>
              <a:t>”</a:t>
            </a:r>
            <a:r>
              <a:rPr dirty="0"/>
              <a:t> because they are able to trade up customers to a higher-priced brand.</a:t>
            </a:r>
            <a:endParaRPr dirty="0"/>
          </a:p>
          <a:p>
            <a:pPr lvl="0"/>
            <a:endParaRPr dirty="0"/>
          </a:p>
          <a:p>
            <a:pPr lvl="0"/>
            <a:r>
              <a:rPr dirty="0"/>
              <a:t>The role of a relatively high-priced brand often is to add prestige and credibility to the entire portfolio.</a:t>
            </a:r>
            <a:endParaRPr dirty="0"/>
          </a:p>
        </p:txBody>
      </p:sp>
      <p:sp>
        <p:nvSpPr>
          <p:cNvPr id="716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ln/>
        </p:spPr>
        <p:txBody>
          <a:bodyPr wrap="square" lIns="91440" tIns="45720" rIns="91440" bIns="45720" anchor="t" anchorCtr="0"/>
          <a:p>
            <a:pPr lvl="0"/>
            <a:r>
              <a:rPr dirty="0"/>
              <a:t>Most new products are in fact brand extensions—typically 80 percent to 90 percent in any one year. Moreover, many of the most successful new products, as rated by various sources, are brand extensions. Two main advantages of brand extensions are that they can facilitate new-product acceptance and provide positive feedback to the parent brand and company.</a:t>
            </a:r>
            <a:endParaRPr dirty="0"/>
          </a:p>
          <a:p>
            <a:pPr lvl="0"/>
            <a:endParaRPr dirty="0"/>
          </a:p>
          <a:p>
            <a:pPr lvl="0"/>
            <a:r>
              <a:rPr dirty="0"/>
              <a:t>On the downside, line extensions may cause the brand name to be less strongly identified with any one product. Brand dilution occurs when consumers no longer associate a brand with a specific or highly similar set of products and start thinking less of the brand. The worst possible scenario is for an extension not only to fail, but to harm the parent brand in the process. One easily overlooked disadvantage of brand extensions is that the firm forgoes the chance to create a new brand with its own unique image and equity.</a:t>
            </a:r>
            <a:endParaRPr dirty="0"/>
          </a:p>
        </p:txBody>
      </p:sp>
      <p:sp>
        <p:nvSpPr>
          <p:cNvPr id="737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ln/>
        </p:spPr>
        <p:txBody>
          <a:bodyPr wrap="square" lIns="91440" tIns="45720" rIns="91440" bIns="45720" anchor="t" anchorCtr="0"/>
          <a:p>
            <a:pPr lvl="0"/>
            <a:r>
              <a:rPr dirty="0"/>
              <a:t>Marketers must judge each potential brand extension by how effectively it leverages existing brand equity from the parent brand as well as how effectively, in turn, it contributes to the parent </a:t>
            </a:r>
            <a:r>
              <a:rPr lang="it-IT" altLang="x-none" dirty="0"/>
              <a:t>brand</a:t>
            </a:r>
            <a:r>
              <a:rPr lang="it-IT" altLang="en-US" dirty="0"/>
              <a:t>’</a:t>
            </a:r>
            <a:r>
              <a:rPr lang="it-IT" altLang="x-none" dirty="0"/>
              <a:t>s equity. </a:t>
            </a:r>
            <a:r>
              <a:rPr dirty="0"/>
              <a:t>Marketers should ask a number of questions in judging the potential success of an extension. To help answer these questions, Table 11.3 offers a sample scorecard with specific weights and dimensions that users can adjust for each application.</a:t>
            </a:r>
            <a:endParaRPr dirty="0"/>
          </a:p>
        </p:txBody>
      </p:sp>
      <p:sp>
        <p:nvSpPr>
          <p:cNvPr id="757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p:spPr>
        <p:txBody>
          <a:bodyPr wrap="square" lIns="91440" tIns="45720" rIns="91440" bIns="45720" anchor="t" anchorCtr="0"/>
          <a:p>
            <a:pPr lvl="0"/>
            <a:r>
              <a:rPr dirty="0"/>
              <a:t>To firms, brands represent enormously valuable pieces of legal property that can influence consumer behavior, be bought and sold, and provide their owner the security of sustained future revenues. Companies have paid dearly for brands in mergers or acquisitions, often justifying the price premium on the basis of the extra profits expected and the difficulty and expense of creating similar brands from scratch. Wall Street believes strong brands result in better earnings and profit performance for firms, which, in turn, create greater value for shareholders.</a:t>
            </a:r>
            <a:endParaRPr dirty="0"/>
          </a:p>
        </p:txBody>
      </p:sp>
      <p:sp>
        <p:nvSpPr>
          <p:cNvPr id="225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ln/>
        </p:spPr>
        <p:txBody>
          <a:bodyPr wrap="square" lIns="91440" tIns="45720" rIns="91440" bIns="45720" anchor="t" anchorCtr="0"/>
          <a:p>
            <a:pPr lvl="0"/>
            <a:r>
              <a:rPr dirty="0"/>
              <a:t>We can relate brand equity to one other important marketing concept: customer equity. The aim of customer relationship management (CRM) is to produce high customer equity.</a:t>
            </a:r>
            <a:endParaRPr dirty="0"/>
          </a:p>
          <a:p>
            <a:pPr lvl="0"/>
            <a:endParaRPr dirty="0"/>
          </a:p>
          <a:p>
            <a:pPr lvl="0"/>
            <a:r>
              <a:rPr dirty="0"/>
              <a:t>As Chapter 5 reviewed, customer lifetime value is affected by revenue and by the costs of customer acquisition, retention, and cross-selling.</a:t>
            </a:r>
            <a:endParaRPr dirty="0"/>
          </a:p>
          <a:p>
            <a:pPr lvl="0"/>
            <a:endParaRPr dirty="0"/>
          </a:p>
          <a:p>
            <a:pPr lvl="0"/>
            <a:r>
              <a:rPr dirty="0"/>
              <a:t>Acquisition depends on the number of prospects, the acquisition probability of a prospect, and acquisition </a:t>
            </a:r>
            <a:r>
              <a:rPr lang="it-IT" altLang="x-none" dirty="0"/>
              <a:t>spending per prospect.</a:t>
            </a:r>
            <a:endParaRPr lang="it-IT" altLang="x-none" dirty="0"/>
          </a:p>
          <a:p>
            <a:pPr lvl="0"/>
            <a:endParaRPr dirty="0"/>
          </a:p>
          <a:p>
            <a:pPr lvl="0"/>
            <a:r>
              <a:rPr dirty="0"/>
              <a:t>Retention is influenced by the retention rate and retention spending level.</a:t>
            </a:r>
            <a:endParaRPr dirty="0"/>
          </a:p>
          <a:p>
            <a:pPr lvl="0"/>
            <a:endParaRPr dirty="0"/>
          </a:p>
          <a:p>
            <a:pPr lvl="0"/>
            <a:r>
              <a:rPr dirty="0"/>
              <a:t>Add-on spending is a function of the efficiency of add-on selling, the number of add-on selling offers given to existing customers, and the response rate to new offers.</a:t>
            </a:r>
            <a:endParaRPr dirty="0"/>
          </a:p>
          <a:p>
            <a:pPr lvl="0"/>
            <a:endParaRPr dirty="0"/>
          </a:p>
          <a:p>
            <a:pPr lvl="0"/>
            <a:r>
              <a:rPr dirty="0"/>
              <a:t>Both brand equity and customer equity matter. There are no brands without customers and no customers without brands. Brands serve as the </a:t>
            </a:r>
            <a:r>
              <a:rPr lang="en-US" altLang="en-US" dirty="0"/>
              <a:t>“</a:t>
            </a:r>
            <a:r>
              <a:rPr dirty="0"/>
              <a:t>bait</a:t>
            </a:r>
            <a:r>
              <a:rPr lang="en-US" altLang="en-US" dirty="0"/>
              <a:t>”</a:t>
            </a:r>
            <a:r>
              <a:rPr dirty="0"/>
              <a:t> that retailers and other channel intermediaries use to attract customers from whom they extract value. Customers are the tangible profit engine for brands to monetize their brand value.</a:t>
            </a:r>
            <a:endParaRPr dirty="0"/>
          </a:p>
        </p:txBody>
      </p:sp>
      <p:sp>
        <p:nvSpPr>
          <p:cNvPr id="778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ln/>
        </p:spPr>
        <p:txBody>
          <a:bodyPr wrap="square" lIns="91440" tIns="45720" rIns="91440" bIns="45720" anchor="t" anchorCtr="0"/>
          <a:p>
            <a:pPr lvl="0"/>
            <a:r>
              <a:rPr dirty="0"/>
              <a:t>It</a:t>
            </a:r>
            <a:r>
              <a:rPr lang="en-US" altLang="en-US" dirty="0"/>
              <a:t>’</a:t>
            </a:r>
            <a:r>
              <a:rPr dirty="0"/>
              <a:t>s all about creating differences between products. Marketers need to teach consumers </a:t>
            </a:r>
            <a:r>
              <a:rPr lang="en-US" altLang="en-US" dirty="0"/>
              <a:t>“</a:t>
            </a:r>
            <a:r>
              <a:rPr dirty="0"/>
              <a:t>who</a:t>
            </a:r>
            <a:r>
              <a:rPr lang="en-US" altLang="en-US" dirty="0"/>
              <a:t>”</a:t>
            </a:r>
            <a:r>
              <a:rPr dirty="0"/>
              <a:t> the product is—by giving it a name and other brand elements to identify it—as well as what the product does and why consumers should care. Branding creates mental structures that help consumers organize their knowledge about products and services in a way that clarifies their decision making and, in the process, provides value to the firm.</a:t>
            </a:r>
            <a:endParaRPr dirty="0"/>
          </a:p>
        </p:txBody>
      </p:sp>
      <p:sp>
        <p:nvSpPr>
          <p:cNvPr id="245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ln/>
        </p:spPr>
        <p:txBody>
          <a:bodyPr wrap="square" lIns="91440" tIns="45720" rIns="91440" bIns="45720" anchor="t" anchorCtr="0"/>
          <a:p>
            <a:pPr lvl="0"/>
            <a:r>
              <a:rPr dirty="0"/>
              <a:t>Brand equity may be reflected in the way consumers think, feel, and act with respect to the brand, as well as in the prices, market share, and profitability it </a:t>
            </a:r>
            <a:r>
              <a:rPr lang="fr-FR" altLang="x-none" dirty="0"/>
              <a:t>commands.</a:t>
            </a:r>
            <a:endParaRPr lang="fr-FR" altLang="x-none" dirty="0"/>
          </a:p>
        </p:txBody>
      </p:sp>
      <p:sp>
        <p:nvSpPr>
          <p:cNvPr id="266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ln/>
        </p:spPr>
        <p:txBody>
          <a:bodyPr wrap="square" lIns="91440" tIns="45720" rIns="91440" bIns="45720" anchor="t" anchorCtr="0"/>
          <a:p>
            <a:pPr lvl="0"/>
            <a:r>
              <a:rPr dirty="0"/>
              <a:t>A brand has positive customer-based brand equity when consumers react more favorably to a product and the way it is marketed when the brand is identified than when it is not identified. A brand has negative customer-based brand equity if consumers react less favorably to marketing activity for the brand under the same circumstances.</a:t>
            </a:r>
            <a:endParaRPr dirty="0"/>
          </a:p>
        </p:txBody>
      </p:sp>
      <p:sp>
        <p:nvSpPr>
          <p:cNvPr id="28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ln/>
        </p:spPr>
        <p:txBody>
          <a:bodyPr wrap="square" lIns="91440" tIns="45720" rIns="91440" bIns="45720" anchor="t" anchorCtr="0"/>
          <a:p>
            <a:pPr lvl="0"/>
            <a:r>
              <a:rPr lang="fr-FR" altLang="x-none" dirty="0"/>
              <a:t>Virgin</a:t>
            </a:r>
            <a:r>
              <a:rPr lang="fr-FR" altLang="en-US" dirty="0"/>
              <a:t>’</a:t>
            </a:r>
            <a:r>
              <a:rPr lang="fr-FR" altLang="x-none" dirty="0"/>
              <a:t>s brand </a:t>
            </a:r>
            <a:r>
              <a:rPr dirty="0"/>
              <a:t>promise is to enter categories where customers</a:t>
            </a:r>
            <a:r>
              <a:rPr lang="en-US" altLang="en-US" dirty="0"/>
              <a:t>’</a:t>
            </a:r>
            <a:r>
              <a:rPr dirty="0"/>
              <a:t> needs are not well met, do different things, and do things differently, all in a way that better meets those needs. With Virgin America, the company appears to have come up with another brand winner.</a:t>
            </a:r>
            <a:endParaRPr dirty="0"/>
          </a:p>
        </p:txBody>
      </p:sp>
      <p:sp>
        <p:nvSpPr>
          <p:cNvPr id="307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p:spPr>
        <p:txBody>
          <a:bodyPr wrap="square" lIns="91440" tIns="45720" rIns="91440" bIns="45720" anchor="t" anchorCtr="0"/>
          <a:p>
            <a:pPr lvl="0"/>
            <a:r>
              <a:rPr dirty="0"/>
              <a:t>Although marketers agree about basic branding principles, a number of models of brand equity offer some differing perspectives. Here we highlight three more established ones.</a:t>
            </a:r>
            <a:endParaRPr dirty="0"/>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ln/>
        </p:spPr>
        <p:txBody>
          <a:bodyPr wrap="square" lIns="91440" tIns="45720" rIns="91440" bIns="45720" anchor="t" anchorCtr="0"/>
          <a:p>
            <a:pPr lvl="0"/>
            <a:r>
              <a:rPr dirty="0"/>
              <a:t>Advertising agency Young and Rubicam (Y&amp;R) developed a model of brand equity called the BrandAsset® Valuator (BAV). There are four key components—or pillars—of brand equity, according to BAV (see Figure 11.1). Energized differentiation measures the degree to which a brand is seen as different from others as well as its pricing power. Relevance measures the appropriateness and breadth of a brand</a:t>
            </a:r>
            <a:r>
              <a:rPr lang="en-US" altLang="en-US" dirty="0"/>
              <a:t>’</a:t>
            </a:r>
            <a:r>
              <a:rPr dirty="0"/>
              <a:t>s appeal. Esteem measures perceptions of quality and loyalty, or how well the brand is regarded and respected. Knowledge measures how aware and familiar consumers are with the brand and the depth of their experience.</a:t>
            </a:r>
            <a:endParaRPr dirty="0"/>
          </a:p>
          <a:p>
            <a:pPr lvl="0"/>
            <a:endParaRPr dirty="0"/>
          </a:p>
          <a:p>
            <a:pPr lvl="0"/>
            <a:r>
              <a:rPr dirty="0"/>
              <a:t>Energized differentiation and relevance combine to determine brand strength—a leading indicator that predicts future growth value. Esteem and knowledge together create brand stature, a </a:t>
            </a:r>
            <a:r>
              <a:rPr lang="en-US" altLang="en-US" dirty="0"/>
              <a:t>“</a:t>
            </a:r>
            <a:r>
              <a:rPr dirty="0"/>
              <a:t>report card</a:t>
            </a:r>
            <a:r>
              <a:rPr lang="en-US" altLang="en-US" dirty="0"/>
              <a:t>”</a:t>
            </a:r>
            <a:r>
              <a:rPr dirty="0"/>
              <a:t> of past performance and a lagging indicator of current operating value.</a:t>
            </a:r>
            <a:endParaRPr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755650" y="620713"/>
            <a:ext cx="777240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2" name="Rectangle 5"/>
          <p:cNvSpPr>
            <a:spLocks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319C6645-E587-4990-BB07-54ECF02FCEAE}"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3" name="Rectangle 6"/>
          <p:cNvSpPr>
            <a:spLocks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DA3D971-BD08-4105-986D-4E62801DB796}"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C5EC25DF-97E8-4FBD-8EEC-827584D420F0}"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AD38CC4F-E138-4862-9A7B-3E2817A1AD66}"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B1F4D2D4-C68E-43DC-922D-F2CEC3F7C3F7}"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8B653562-9690-4D6D-9EEC-6BCA38E9F9C2}"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CB83C4B0-EDEC-4A03-8547-75F5A4670DA8}"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C9D0FEEF-5CEF-4B47-A134-D3AE261CCA50}"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208A4429-4A21-437A-8E58-5466A1BCD2D6}"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87BCE809-E01B-4162-9E01-FC67D0BB8F5D}"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CCD260EE-3767-49D6-9B13-4F8F15760C91}"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COPYRIGHT © 2016 PEARSON EDUCATION, INC.			1-</a:t>
            </a:r>
            <a:fld id="{17DD02D0-EDF2-4BD8-AE56-1A243725022E}" type="slidenum">
              <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fld>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2"/>
          <a:srcRect t="1094" r="8122" b="13318"/>
          <a:stretch>
            <a:fillRect/>
          </a:stretch>
        </p:blipFill>
        <p:spPr>
          <a:xfrm>
            <a:off x="5797550" y="4438650"/>
            <a:ext cx="3340100" cy="2333625"/>
          </a:xfrm>
          <a:prstGeom prst="rect">
            <a:avLst/>
          </a:prstGeom>
          <a:noFill/>
          <a:ln w="9525">
            <a:noFill/>
          </a:ln>
        </p:spPr>
      </p:pic>
      <p:sp>
        <p:nvSpPr>
          <p:cNvPr id="1028" name="Rectangle 4"/>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5"/>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1" name="Rectangle 7"/>
          <p:cNvSpPr>
            <a:spLocks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2" name="Rectangle 8"/>
          <p:cNvSpPr>
            <a:spLocks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p:nvPr>
            <p:ph type="subTitle" idx="1"/>
          </p:nvPr>
        </p:nvSpPr>
        <p:spPr>
          <a:xfrm>
            <a:off x="1066800" y="609600"/>
            <a:ext cx="6913245" cy="3519805"/>
          </a:xfrm>
        </p:spPr>
        <p:txBody>
          <a:bodyPr/>
          <a:p>
            <a:r>
              <a:rPr lang="en-US" sz="2000">
                <a:solidFill>
                  <a:srgbClr val="00B0F0"/>
                </a:solidFill>
                <a:sym typeface="+mn-ea"/>
              </a:rPr>
              <a:t>Meeting 14-15</a:t>
            </a:r>
            <a:endParaRPr lang="en-US" sz="2000">
              <a:solidFill>
                <a:srgbClr val="00B0F0"/>
              </a:solidFill>
            </a:endParaRPr>
          </a:p>
          <a:p>
            <a:r>
              <a:rPr lang="en-US" sz="4400" b="1"/>
              <a:t>BRAND EQUITY</a:t>
            </a:r>
            <a:endParaRPr lang="en-US" sz="4400" b="1"/>
          </a:p>
          <a:p>
            <a:endParaRPr lang="en-US" sz="4400" b="1"/>
          </a:p>
          <a:p>
            <a:endParaRPr lang="en-US"/>
          </a:p>
          <a:p>
            <a:r>
              <a:rPr lang="en-US"/>
              <a:t> </a:t>
            </a:r>
            <a:endParaRPr lang="en-US"/>
          </a:p>
          <a:p>
            <a:r>
              <a:rPr lang="en-US" sz="1800">
                <a:gradFill>
                  <a:gsLst>
                    <a:gs pos="0">
                      <a:srgbClr val="012D86"/>
                    </a:gs>
                    <a:gs pos="100000">
                      <a:srgbClr val="0E2557"/>
                    </a:gs>
                  </a:gsLst>
                  <a:lin scaled="0"/>
                </a:gradFill>
                <a:latin typeface="Arial Narrow" panose="020B0606020202030204" charset="0"/>
                <a:cs typeface="Arial Narrow" panose="020B0606020202030204" charset="0"/>
              </a:rPr>
              <a:t>Dr. Sri Yanthy Yosepha, S.Pd. MM.</a:t>
            </a:r>
            <a:endParaRPr lang="en-US" sz="1800">
              <a:gradFill>
                <a:gsLst>
                  <a:gs pos="0">
                    <a:srgbClr val="012D86"/>
                  </a:gs>
                  <a:gs pos="100000">
                    <a:srgbClr val="0E2557"/>
                  </a:gs>
                </a:gsLst>
                <a:lin scaled="0"/>
              </a:gradFill>
              <a:latin typeface="Arial Narrow" panose="020B0606020202030204" charset="0"/>
              <a:cs typeface="Arial Narrow" panose="020B0606020202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 Equity Models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4" name="Rounded Rectangle 3"/>
          <p:cNvSpPr/>
          <p:nvPr/>
        </p:nvSpPr>
        <p:spPr>
          <a:xfrm>
            <a:off x="2133600" y="2057400"/>
            <a:ext cx="4648200" cy="762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o-RO" sz="28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BrandAsset® Valuator</a:t>
            </a:r>
            <a:endParaRPr kumimoji="0" lang="en-US" sz="28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 name="Rounded Rectangle 4"/>
          <p:cNvSpPr/>
          <p:nvPr/>
        </p:nvSpPr>
        <p:spPr>
          <a:xfrm>
            <a:off x="2133600" y="3124200"/>
            <a:ext cx="4648200" cy="762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err="1">
                <a:ln>
                  <a:noFill/>
                </a:ln>
                <a:solidFill>
                  <a:schemeClr val="tx1"/>
                </a:solidFill>
                <a:effectLst/>
                <a:uLnTx/>
                <a:uFillTx/>
                <a:latin typeface="+mn-lt"/>
                <a:ea typeface="+mn-ea"/>
                <a:cs typeface="+mn-cs"/>
              </a:rPr>
              <a:t>Brandz</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2133600" y="4191000"/>
            <a:ext cx="4648200" cy="762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Brand Resonance Model</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31750" name="Picture 5"/>
          <p:cNvPicPr>
            <a:picLocks noChangeAspect="1"/>
          </p:cNvPicPr>
          <p:nvPr/>
        </p:nvPicPr>
        <p:blipFill>
          <a:blip r:embed="rId1"/>
          <a:stretch>
            <a:fillRect/>
          </a:stretch>
        </p:blipFill>
        <p:spPr>
          <a:xfrm>
            <a:off x="228600" y="5783263"/>
            <a:ext cx="823913" cy="9842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 Equity Models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33795" name="Content Placeholder 2"/>
          <p:cNvSpPr>
            <a:spLocks noGrp="1"/>
          </p:cNvSpPr>
          <p:nvPr>
            <p:ph idx="1"/>
          </p:nvPr>
        </p:nvSpPr>
        <p:spPr>
          <a:xfrm>
            <a:off x="457200" y="1600200"/>
            <a:ext cx="3733800" cy="4525963"/>
          </a:xfrm>
          <a:ln/>
        </p:spPr>
        <p:txBody>
          <a:bodyPr vert="horz" wrap="square" lIns="91440" tIns="45720" rIns="91440" bIns="45720" anchor="t" anchorCtr="0"/>
          <a:p>
            <a:r>
              <a:rPr lang="ro-RO" altLang="x-none" dirty="0"/>
              <a:t>BrandAsset® Valuator</a:t>
            </a:r>
            <a:endParaRPr lang="ro-RO" altLang="x-none" dirty="0"/>
          </a:p>
          <a:p>
            <a:pPr lvl="1"/>
            <a:r>
              <a:rPr dirty="0"/>
              <a:t>Energized differentiation</a:t>
            </a:r>
            <a:endParaRPr dirty="0"/>
          </a:p>
          <a:p>
            <a:pPr lvl="1"/>
            <a:r>
              <a:rPr lang="nl-NL" altLang="x-none" dirty="0"/>
              <a:t>Relevance</a:t>
            </a:r>
            <a:endParaRPr lang="nl-NL" altLang="x-none" dirty="0"/>
          </a:p>
          <a:p>
            <a:pPr lvl="1"/>
            <a:r>
              <a:rPr lang="nl-NL" altLang="x-none" dirty="0"/>
              <a:t>Esteem</a:t>
            </a:r>
            <a:endParaRPr lang="nl-NL" altLang="x-none" dirty="0"/>
          </a:p>
          <a:p>
            <a:pPr lvl="1"/>
            <a:r>
              <a:rPr lang="pl-PL" altLang="x-none" dirty="0"/>
              <a:t>Knowledge</a:t>
            </a:r>
            <a:endParaRPr dirty="0"/>
          </a:p>
        </p:txBody>
      </p:sp>
      <p:pic>
        <p:nvPicPr>
          <p:cNvPr id="33796" name="Picture 3"/>
          <p:cNvPicPr>
            <a:picLocks noChangeAspect="1"/>
          </p:cNvPicPr>
          <p:nvPr/>
        </p:nvPicPr>
        <p:blipFill>
          <a:blip r:embed="rId1"/>
          <a:stretch>
            <a:fillRect/>
          </a:stretch>
        </p:blipFill>
        <p:spPr>
          <a:xfrm>
            <a:off x="4114800" y="1600200"/>
            <a:ext cx="5029200" cy="4572000"/>
          </a:xfrm>
          <a:prstGeom prst="rect">
            <a:avLst/>
          </a:prstGeom>
          <a:noFill/>
          <a:ln w="9525">
            <a:noFill/>
          </a:ln>
        </p:spPr>
      </p:pic>
      <p:pic>
        <p:nvPicPr>
          <p:cNvPr id="33797" name="Picture 5"/>
          <p:cNvPicPr>
            <a:picLocks noChangeAspect="1"/>
          </p:cNvPicPr>
          <p:nvPr/>
        </p:nvPicPr>
        <p:blipFill>
          <a:blip r:embed="rId2"/>
          <a:stretch>
            <a:fillRect/>
          </a:stretch>
        </p:blipFill>
        <p:spPr>
          <a:xfrm>
            <a:off x="228600" y="5783263"/>
            <a:ext cx="823913" cy="9842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br>
              <a:rPr kumimoji="0" lang="en-US" sz="42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br>
            <a:r>
              <a:rPr kumimoji="0" lang="en-US" sz="42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The Universe of Brand Performance</a:t>
            </a:r>
            <a:endParaRPr kumimoji="0" lang="en-US" sz="42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pic>
        <p:nvPicPr>
          <p:cNvPr id="35843" name="Picture 3"/>
          <p:cNvPicPr>
            <a:picLocks noChangeAspect="1"/>
          </p:cNvPicPr>
          <p:nvPr/>
        </p:nvPicPr>
        <p:blipFill>
          <a:blip r:embed="rId1"/>
          <a:stretch>
            <a:fillRect/>
          </a:stretch>
        </p:blipFill>
        <p:spPr>
          <a:xfrm>
            <a:off x="1473200" y="1676400"/>
            <a:ext cx="6178550" cy="45720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 Equity Models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37891" name="Content Placeholder 2"/>
          <p:cNvSpPr>
            <a:spLocks noGrp="1"/>
          </p:cNvSpPr>
          <p:nvPr>
            <p:ph idx="1"/>
          </p:nvPr>
        </p:nvSpPr>
        <p:spPr>
          <a:ln/>
        </p:spPr>
        <p:txBody>
          <a:bodyPr vert="horz" wrap="square" lIns="91440" tIns="45720" rIns="91440" bIns="45720" anchor="t" anchorCtr="0"/>
          <a:p>
            <a:r>
              <a:rPr dirty="0"/>
              <a:t>Brandz</a:t>
            </a:r>
            <a:endParaRPr dirty="0"/>
          </a:p>
          <a:p>
            <a:pPr lvl="1"/>
            <a:r>
              <a:rPr dirty="0"/>
              <a:t>Meaningful, different, &amp; salient associations</a:t>
            </a:r>
            <a:endParaRPr dirty="0"/>
          </a:p>
          <a:p>
            <a:pPr lvl="1"/>
            <a:r>
              <a:rPr dirty="0"/>
              <a:t>Power, premium, &amp; potential outcomes</a:t>
            </a:r>
            <a:endParaRPr dirty="0"/>
          </a:p>
        </p:txBody>
      </p:sp>
      <p:pic>
        <p:nvPicPr>
          <p:cNvPr id="37892" name="Picture 3"/>
          <p:cNvPicPr>
            <a:picLocks noChangeAspect="1"/>
          </p:cNvPicPr>
          <p:nvPr/>
        </p:nvPicPr>
        <p:blipFill>
          <a:blip r:embed="rId1"/>
          <a:stretch>
            <a:fillRect/>
          </a:stretch>
        </p:blipFill>
        <p:spPr>
          <a:xfrm>
            <a:off x="457200" y="3886200"/>
            <a:ext cx="8229600" cy="179863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 Equity Models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39939" name="Content Placeholder 2"/>
          <p:cNvSpPr>
            <a:spLocks noGrp="1"/>
          </p:cNvSpPr>
          <p:nvPr>
            <p:ph idx="1"/>
          </p:nvPr>
        </p:nvSpPr>
        <p:spPr>
          <a:xfrm>
            <a:off x="457200" y="1600200"/>
            <a:ext cx="8229600" cy="838200"/>
          </a:xfrm>
          <a:ln/>
        </p:spPr>
        <p:txBody>
          <a:bodyPr vert="horz" wrap="square" lIns="91440" tIns="45720" rIns="91440" bIns="45720" anchor="t" anchorCtr="0"/>
          <a:p>
            <a:r>
              <a:rPr dirty="0"/>
              <a:t>Brand Resonance Pyramid</a:t>
            </a:r>
            <a:endParaRPr dirty="0"/>
          </a:p>
        </p:txBody>
      </p:sp>
      <p:pic>
        <p:nvPicPr>
          <p:cNvPr id="39940" name="Picture 4"/>
          <p:cNvPicPr>
            <a:picLocks noChangeAspect="1"/>
          </p:cNvPicPr>
          <p:nvPr/>
        </p:nvPicPr>
        <p:blipFill>
          <a:blip r:embed="rId1"/>
          <a:stretch>
            <a:fillRect/>
          </a:stretch>
        </p:blipFill>
        <p:spPr>
          <a:xfrm>
            <a:off x="457200" y="2393950"/>
            <a:ext cx="8229600" cy="37782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Building Brand Equity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41987" name="Content Placeholder 2"/>
          <p:cNvSpPr>
            <a:spLocks noGrp="1"/>
          </p:cNvSpPr>
          <p:nvPr>
            <p:ph idx="1"/>
          </p:nvPr>
        </p:nvSpPr>
        <p:spPr>
          <a:xfrm>
            <a:off x="457200" y="1600200"/>
            <a:ext cx="8229600" cy="762000"/>
          </a:xfrm>
          <a:ln/>
        </p:spPr>
        <p:txBody>
          <a:bodyPr vert="horz" wrap="square" lIns="91440" tIns="45720" rIns="91440" bIns="45720" anchor="t" anchorCtr="0"/>
          <a:p>
            <a:r>
              <a:rPr dirty="0"/>
              <a:t>Brand equity drivers</a:t>
            </a:r>
            <a:endParaRPr dirty="0"/>
          </a:p>
        </p:txBody>
      </p:sp>
      <p:sp>
        <p:nvSpPr>
          <p:cNvPr id="4" name="Rounded Rectangle 3"/>
          <p:cNvSpPr/>
          <p:nvPr/>
        </p:nvSpPr>
        <p:spPr>
          <a:xfrm>
            <a:off x="1447800" y="2590800"/>
            <a:ext cx="6248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Brand element or identity choices</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Rounded Rectangle 4"/>
          <p:cNvSpPr/>
          <p:nvPr/>
        </p:nvSpPr>
        <p:spPr>
          <a:xfrm>
            <a:off x="1447800" y="3733800"/>
            <a:ext cx="6248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Product &amp; accompanying marketing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1447800" y="4876800"/>
            <a:ext cx="6248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Other associations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Building Brand Equity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44035" name="Content Placeholder 2"/>
          <p:cNvSpPr>
            <a:spLocks noGrp="1"/>
          </p:cNvSpPr>
          <p:nvPr>
            <p:ph idx="1"/>
          </p:nvPr>
        </p:nvSpPr>
        <p:spPr>
          <a:xfrm>
            <a:off x="457200" y="1600200"/>
            <a:ext cx="8229600" cy="838200"/>
          </a:xfrm>
          <a:ln/>
        </p:spPr>
        <p:txBody>
          <a:bodyPr vert="horz" wrap="square" lIns="91440" tIns="45720" rIns="91440" bIns="45720" anchor="t" anchorCtr="0"/>
          <a:p>
            <a:r>
              <a:rPr lang="fr-FR" altLang="x-none" dirty="0"/>
              <a:t>Brand element choice criteria</a:t>
            </a:r>
            <a:endParaRPr dirty="0"/>
          </a:p>
        </p:txBody>
      </p:sp>
      <p:sp>
        <p:nvSpPr>
          <p:cNvPr id="4" name="Oval 3"/>
          <p:cNvSpPr/>
          <p:nvPr/>
        </p:nvSpPr>
        <p:spPr>
          <a:xfrm>
            <a:off x="1981200" y="2362200"/>
            <a:ext cx="2286000" cy="1143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Memorable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Oval 4"/>
          <p:cNvSpPr/>
          <p:nvPr/>
        </p:nvSpPr>
        <p:spPr>
          <a:xfrm>
            <a:off x="4572000" y="2362200"/>
            <a:ext cx="2286000" cy="1143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Meaningful</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val 5"/>
          <p:cNvSpPr/>
          <p:nvPr/>
        </p:nvSpPr>
        <p:spPr>
          <a:xfrm>
            <a:off x="5638800" y="3657600"/>
            <a:ext cx="2286000" cy="1143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lt"/>
                <a:ea typeface="+mn-ea"/>
                <a:cs typeface="+mn-cs"/>
              </a:rPr>
              <a:t>Likable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Oval 6"/>
          <p:cNvSpPr/>
          <p:nvPr/>
        </p:nvSpPr>
        <p:spPr>
          <a:xfrm>
            <a:off x="4800600" y="4953000"/>
            <a:ext cx="2438400" cy="1143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Transferable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Oval 7"/>
          <p:cNvSpPr/>
          <p:nvPr/>
        </p:nvSpPr>
        <p:spPr>
          <a:xfrm>
            <a:off x="1981200" y="4953000"/>
            <a:ext cx="2590800" cy="1143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lt"/>
                <a:ea typeface="+mn-ea"/>
                <a:cs typeface="+mn-cs"/>
              </a:rPr>
              <a:t>Adaptable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Oval 8"/>
          <p:cNvSpPr/>
          <p:nvPr/>
        </p:nvSpPr>
        <p:spPr>
          <a:xfrm>
            <a:off x="990600" y="3733800"/>
            <a:ext cx="2286000" cy="1143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lt"/>
                <a:ea typeface="+mn-ea"/>
                <a:cs typeface="+mn-cs"/>
              </a:rPr>
              <a:t>Protectable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4042" name="Picture 5"/>
          <p:cNvPicPr>
            <a:picLocks noChangeAspect="1"/>
          </p:cNvPicPr>
          <p:nvPr/>
        </p:nvPicPr>
        <p:blipFill>
          <a:blip r:embed="rId1"/>
          <a:stretch>
            <a:fillRect/>
          </a:stretch>
        </p:blipFill>
        <p:spPr>
          <a:xfrm>
            <a:off x="228600" y="5783263"/>
            <a:ext cx="823913" cy="9842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Designing Holistic Marketing Activities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46083" name="Content Placeholder 2"/>
          <p:cNvSpPr>
            <a:spLocks noGrp="1"/>
          </p:cNvSpPr>
          <p:nvPr>
            <p:ph idx="1"/>
          </p:nvPr>
        </p:nvSpPr>
        <p:spPr>
          <a:ln/>
        </p:spPr>
        <p:txBody>
          <a:bodyPr vert="horz" wrap="square" lIns="91440" tIns="45720" rIns="91440" bIns="45720" anchor="t" anchorCtr="0"/>
          <a:p>
            <a:r>
              <a:rPr dirty="0"/>
              <a:t>Brand contact</a:t>
            </a:r>
            <a:endParaRPr dirty="0"/>
          </a:p>
          <a:p>
            <a:pPr lvl="1"/>
            <a:r>
              <a:rPr dirty="0"/>
              <a:t>Any information-bearing experience (positive or negative) a customer or prospect has with the brand, its product category, or its market</a:t>
            </a:r>
            <a:endParaRPr dirty="0"/>
          </a:p>
        </p:txBody>
      </p:sp>
      <p:pic>
        <p:nvPicPr>
          <p:cNvPr id="46084" name="Picture 3"/>
          <p:cNvPicPr>
            <a:picLocks noChangeAspect="1"/>
          </p:cNvPicPr>
          <p:nvPr/>
        </p:nvPicPr>
        <p:blipFill>
          <a:blip r:embed="rId1"/>
          <a:stretch>
            <a:fillRect/>
          </a:stretch>
        </p:blipFill>
        <p:spPr>
          <a:xfrm>
            <a:off x="533400" y="3657600"/>
            <a:ext cx="8229600" cy="25527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Leveraging</a:t>
            </a:r>
            <a:b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b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Secondary Associations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pic>
        <p:nvPicPr>
          <p:cNvPr id="48131" name="Picture 3"/>
          <p:cNvPicPr>
            <a:picLocks noChangeAspect="1"/>
          </p:cNvPicPr>
          <p:nvPr/>
        </p:nvPicPr>
        <p:blipFill>
          <a:blip r:embed="rId1"/>
          <a:stretch>
            <a:fillRect/>
          </a:stretch>
        </p:blipFill>
        <p:spPr>
          <a:xfrm>
            <a:off x="1270000" y="1752600"/>
            <a:ext cx="6597650" cy="4419600"/>
          </a:xfrm>
          <a:prstGeom prst="rect">
            <a:avLst/>
          </a:prstGeom>
          <a:noFill/>
          <a:ln w="9525">
            <a:noFill/>
          </a:ln>
        </p:spPr>
      </p:pic>
      <p:pic>
        <p:nvPicPr>
          <p:cNvPr id="48132" name="Picture 5"/>
          <p:cNvPicPr>
            <a:picLocks noChangeAspect="1"/>
          </p:cNvPicPr>
          <p:nvPr/>
        </p:nvPicPr>
        <p:blipFill>
          <a:blip r:embed="rId2"/>
          <a:stretch>
            <a:fillRect/>
          </a:stretch>
        </p:blipFill>
        <p:spPr>
          <a:xfrm>
            <a:off x="228600" y="5783263"/>
            <a:ext cx="823913" cy="9842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s-IS" sz="4400" b="0" i="0" u="none" strike="noStrike" kern="0" cap="all" spc="0" normalizeH="0" baseline="0" noProof="0" dirty="0">
                <a:ln>
                  <a:noFill/>
                </a:ln>
                <a:solidFill>
                  <a:srgbClr val="1380AA"/>
                </a:solidFill>
                <a:effectLst>
                  <a:outerShdw dist="12700" dir="5400000" algn="tl" rotWithShape="0">
                    <a:schemeClr val="tx1"/>
                  </a:outerShdw>
                </a:effectLst>
                <a:uLnTx/>
                <a:uFillTx/>
                <a:latin typeface="Bell MT" panose="02020503060305020303"/>
                <a:ea typeface="MS PGothic" panose="020B0600070205080204" pitchFamily="34" charset="-128"/>
                <a:cs typeface="Bell MT" panose="02020503060305020303"/>
              </a:rPr>
              <a:t>Internal Branding</a:t>
            </a:r>
            <a:endParaRPr kumimoji="0" lang="en-US" sz="4400" b="0" i="0" u="none" strike="noStrike" kern="0" cap="all" spc="0" normalizeH="0" baseline="0" noProof="0" dirty="0">
              <a:ln>
                <a:noFill/>
              </a:ln>
              <a:solidFill>
                <a:srgbClr val="1380AA"/>
              </a:solidFill>
              <a:effectLst>
                <a:outerShdw dist="12700" dir="5400000" algn="tl" rotWithShape="0">
                  <a:schemeClr val="tx1"/>
                </a:outerShdw>
              </a:effectLst>
              <a:uLnTx/>
              <a:uFillTx/>
              <a:latin typeface="Bell MT" panose="02020503060305020303"/>
              <a:ea typeface="MS PGothic" panose="020B0600070205080204" pitchFamily="34" charset="-128"/>
              <a:cs typeface="Bell MT" panose="02020503060305020303"/>
            </a:endParaRPr>
          </a:p>
        </p:txBody>
      </p:sp>
      <p:sp>
        <p:nvSpPr>
          <p:cNvPr id="50179" name="Content Placeholder 2"/>
          <p:cNvSpPr>
            <a:spLocks noGrp="1"/>
          </p:cNvSpPr>
          <p:nvPr>
            <p:ph idx="1"/>
          </p:nvPr>
        </p:nvSpPr>
        <p:spPr>
          <a:xfrm>
            <a:off x="457200" y="1600200"/>
            <a:ext cx="8229600" cy="1143000"/>
          </a:xfrm>
          <a:ln/>
        </p:spPr>
        <p:txBody>
          <a:bodyPr vert="horz" wrap="square" lIns="91440" tIns="45720" rIns="91440" bIns="45720" anchor="t" anchorCtr="0"/>
          <a:p>
            <a:r>
              <a:rPr dirty="0"/>
              <a:t>Activities and processes that help inform/inspire employees about brands</a:t>
            </a:r>
            <a:endParaRPr dirty="0"/>
          </a:p>
        </p:txBody>
      </p:sp>
      <p:sp>
        <p:nvSpPr>
          <p:cNvPr id="4" name="Rounded Rectangle 3"/>
          <p:cNvSpPr/>
          <p:nvPr/>
        </p:nvSpPr>
        <p:spPr>
          <a:xfrm>
            <a:off x="685800" y="3429000"/>
            <a:ext cx="3581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Choose the right moment</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Rounded Rectangle 4"/>
          <p:cNvSpPr/>
          <p:nvPr/>
        </p:nvSpPr>
        <p:spPr>
          <a:xfrm>
            <a:off x="685800" y="4572000"/>
            <a:ext cx="35814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Bring the brand alive for employees</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6" name="Rounded Rectangle 5"/>
          <p:cNvSpPr/>
          <p:nvPr/>
        </p:nvSpPr>
        <p:spPr>
          <a:xfrm>
            <a:off x="4953000" y="3429000"/>
            <a:ext cx="36576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Link internal &amp; external marketing </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Rounded Rectangle 6"/>
          <p:cNvSpPr/>
          <p:nvPr/>
        </p:nvSpPr>
        <p:spPr>
          <a:xfrm>
            <a:off x="5029200" y="4572000"/>
            <a:ext cx="35814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2400" b="0" i="0" u="none" strike="noStrike" kern="1200" cap="none" spc="0" normalizeH="0" baseline="0" noProof="0" dirty="0">
                <a:ln>
                  <a:noFill/>
                </a:ln>
                <a:solidFill>
                  <a:srgbClr val="000000"/>
                </a:solidFill>
                <a:effectLst/>
                <a:uLnTx/>
                <a:uFillTx/>
                <a:latin typeface="+mn-lt"/>
                <a:ea typeface="+mn-ea"/>
                <a:cs typeface="+mn-cs"/>
              </a:rPr>
              <a:t>Keep it simple</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noChangeArrowheads="1"/>
          </p:cNvSpPr>
          <p:nvPr>
            <p:ph type="title"/>
          </p:nvPr>
        </p:nvSpPr>
        <p:spPr>
          <a:xfrm>
            <a:off x="457200" y="304800"/>
            <a:ext cx="5867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400" b="1" i="0" u="none" strike="noStrike" kern="0" cap="none" spc="0" normalizeH="0" baseline="0" noProof="0" smtClean="0">
                <a:ln>
                  <a:noFill/>
                </a:ln>
                <a:solidFill>
                  <a:srgbClr val="1380AA"/>
                </a:solidFill>
                <a:effectLst>
                  <a:outerShdw blurRad="38100" dist="38100" dir="2700000" algn="tl">
                    <a:srgbClr val="C0C0C0"/>
                  </a:outerShdw>
                </a:effectLst>
                <a:uLnTx/>
                <a:uFillTx/>
                <a:latin typeface="Arial" panose="020B0604020202020204" pitchFamily="34" charset="0"/>
                <a:ea typeface="MS PGothic" panose="020B0600070205080204" pitchFamily="34" charset="-128"/>
                <a:cs typeface="Bell MT" panose="02020503060305020303"/>
              </a:rPr>
              <a:t>Learning Objectives</a:t>
            </a:r>
            <a:endParaRPr kumimoji="0" lang="en-US" sz="4400" b="1" i="0" u="none" strike="noStrike" kern="0" cap="none" spc="0" normalizeH="0" baseline="0" noProof="0" smtClean="0">
              <a:ln>
                <a:noFill/>
              </a:ln>
              <a:solidFill>
                <a:srgbClr val="1380AA"/>
              </a:solidFill>
              <a:effectLst>
                <a:outerShdw blurRad="38100" dist="38100" dir="2700000" algn="tl">
                  <a:srgbClr val="C0C0C0"/>
                </a:outerShdw>
              </a:effectLst>
              <a:uLnTx/>
              <a:uFillTx/>
              <a:latin typeface="Arial" panose="020B0604020202020204" pitchFamily="34" charset="0"/>
              <a:ea typeface="MS PGothic" panose="020B0600070205080204" pitchFamily="34" charset="-128"/>
              <a:cs typeface="Bell MT" panose="02020503060305020303"/>
            </a:endParaRPr>
          </a:p>
        </p:txBody>
      </p:sp>
      <p:sp>
        <p:nvSpPr>
          <p:cNvPr id="16387" name="Rectangle 3"/>
          <p:cNvSpPr>
            <a:spLocks noGrp="1"/>
          </p:cNvSpPr>
          <p:nvPr>
            <p:ph idx="1"/>
          </p:nvPr>
        </p:nvSpPr>
        <p:spPr>
          <a:xfrm>
            <a:off x="457200" y="1905000"/>
            <a:ext cx="8229600" cy="4191000"/>
          </a:xfrm>
          <a:ln/>
        </p:spPr>
        <p:txBody>
          <a:bodyPr vert="horz" wrap="square" lIns="91440" tIns="45720" rIns="91440" bIns="45720" anchor="t" anchorCtr="0"/>
          <a:p>
            <a:pPr marL="457200" indent="-318770" eaLnBrk="1" hangingPunct="1">
              <a:spcBef>
                <a:spcPts val="500"/>
              </a:spcBef>
              <a:spcAft>
                <a:spcPts val="500"/>
              </a:spcAft>
              <a:buClr>
                <a:srgbClr val="D52263"/>
              </a:buClr>
              <a:buSzPct val="60000"/>
              <a:buFontTx/>
              <a:buAutoNum type="arabicPeriod"/>
            </a:pPr>
            <a:r>
              <a:rPr sz="2800" dirty="0">
                <a:latin typeface="Bell MT" panose="02020503060305020303" pitchFamily="18" charset="0"/>
              </a:rPr>
              <a:t>What is a brand, and how does branding work?</a:t>
            </a:r>
            <a:endParaRPr sz="2800" dirty="0">
              <a:latin typeface="Bell MT" panose="02020503060305020303" pitchFamily="18" charset="0"/>
            </a:endParaRPr>
          </a:p>
          <a:p>
            <a:pPr marL="457200" indent="-318770" eaLnBrk="1" hangingPunct="1">
              <a:spcBef>
                <a:spcPts val="500"/>
              </a:spcBef>
              <a:spcAft>
                <a:spcPts val="500"/>
              </a:spcAft>
              <a:buClr>
                <a:srgbClr val="D52263"/>
              </a:buClr>
              <a:buSzPct val="60000"/>
              <a:buFontTx/>
              <a:buAutoNum type="arabicPeriod"/>
            </a:pPr>
            <a:r>
              <a:rPr sz="2800" dirty="0">
                <a:latin typeface="Bell MT" panose="02020503060305020303" pitchFamily="18" charset="0"/>
              </a:rPr>
              <a:t>What is brand equity?</a:t>
            </a:r>
            <a:endParaRPr sz="2800" dirty="0">
              <a:latin typeface="Bell MT" panose="02020503060305020303" pitchFamily="18" charset="0"/>
            </a:endParaRPr>
          </a:p>
          <a:p>
            <a:pPr marL="457200" indent="-318770" eaLnBrk="1" hangingPunct="1">
              <a:spcBef>
                <a:spcPts val="500"/>
              </a:spcBef>
              <a:spcAft>
                <a:spcPts val="500"/>
              </a:spcAft>
              <a:buClr>
                <a:srgbClr val="D52263"/>
              </a:buClr>
              <a:buSzPct val="60000"/>
              <a:buFontTx/>
              <a:buAutoNum type="arabicPeriod"/>
            </a:pPr>
            <a:r>
              <a:rPr sz="2800" dirty="0">
                <a:latin typeface="Bell MT" panose="02020503060305020303" pitchFamily="18" charset="0"/>
              </a:rPr>
              <a:t>How is brand equity built?</a:t>
            </a:r>
            <a:endParaRPr sz="2800" dirty="0">
              <a:latin typeface="Bell MT" panose="02020503060305020303" pitchFamily="18" charset="0"/>
            </a:endParaRPr>
          </a:p>
          <a:p>
            <a:pPr marL="457200" indent="-318770" eaLnBrk="1" hangingPunct="1">
              <a:spcBef>
                <a:spcPts val="500"/>
              </a:spcBef>
              <a:spcAft>
                <a:spcPts val="500"/>
              </a:spcAft>
              <a:buClr>
                <a:srgbClr val="D52263"/>
              </a:buClr>
              <a:buSzPct val="60000"/>
              <a:buFontTx/>
              <a:buAutoNum type="arabicPeriod"/>
            </a:pPr>
            <a:r>
              <a:rPr sz="2800" dirty="0">
                <a:latin typeface="Bell MT" panose="02020503060305020303" pitchFamily="18" charset="0"/>
              </a:rPr>
              <a:t>How is brand equity measured?</a:t>
            </a:r>
            <a:endParaRPr sz="2800" dirty="0">
              <a:latin typeface="Bell MT" panose="02020503060305020303" pitchFamily="18" charset="0"/>
            </a:endParaRPr>
          </a:p>
          <a:p>
            <a:pPr marL="457200" indent="-318770" eaLnBrk="1" hangingPunct="1">
              <a:spcBef>
                <a:spcPts val="500"/>
              </a:spcBef>
              <a:spcAft>
                <a:spcPts val="500"/>
              </a:spcAft>
              <a:buClr>
                <a:srgbClr val="D52263"/>
              </a:buClr>
              <a:buSzPct val="60000"/>
              <a:buFontTx/>
              <a:buAutoNum type="arabicPeriod"/>
            </a:pPr>
            <a:r>
              <a:rPr sz="2800" dirty="0">
                <a:latin typeface="Bell MT" panose="02020503060305020303" pitchFamily="18" charset="0"/>
              </a:rPr>
              <a:t>How is brand equity managed?</a:t>
            </a:r>
            <a:endParaRPr sz="2800" dirty="0">
              <a:latin typeface="Bell MT" panose="02020503060305020303" pitchFamily="18" charset="0"/>
            </a:endParaRPr>
          </a:p>
          <a:p>
            <a:pPr marL="457200" indent="-318770" eaLnBrk="1" hangingPunct="1">
              <a:spcBef>
                <a:spcPts val="500"/>
              </a:spcBef>
              <a:spcAft>
                <a:spcPts val="500"/>
              </a:spcAft>
              <a:buClr>
                <a:srgbClr val="D52263"/>
              </a:buClr>
              <a:buSzPct val="60000"/>
              <a:buFontTx/>
              <a:buAutoNum type="arabicPeriod"/>
            </a:pPr>
            <a:r>
              <a:rPr sz="2800" dirty="0">
                <a:latin typeface="Bell MT" panose="02020503060305020303" pitchFamily="18" charset="0"/>
              </a:rPr>
              <a:t>What is brand architecture?</a:t>
            </a:r>
            <a:endParaRPr sz="2800" dirty="0">
              <a:latin typeface="Bell MT" panose="02020503060305020303" pitchFamily="18" charset="0"/>
            </a:endParaRPr>
          </a:p>
          <a:p>
            <a:pPr marL="457200" indent="-318770" eaLnBrk="1" hangingPunct="1">
              <a:spcBef>
                <a:spcPts val="500"/>
              </a:spcBef>
              <a:spcAft>
                <a:spcPts val="500"/>
              </a:spcAft>
              <a:buClr>
                <a:srgbClr val="D52263"/>
              </a:buClr>
              <a:buSzPct val="60000"/>
              <a:buFontTx/>
              <a:buAutoNum type="arabicPeriod"/>
            </a:pPr>
            <a:r>
              <a:rPr sz="2800" dirty="0">
                <a:latin typeface="Bell MT" panose="02020503060305020303" pitchFamily="18" charset="0"/>
              </a:rPr>
              <a:t>What is customer equity?</a:t>
            </a:r>
            <a:endParaRPr sz="2800" dirty="0">
              <a:latin typeface="Bell MT" panose="02020503060305020303" pitchFamily="18" charset="0"/>
            </a:endParaRPr>
          </a:p>
        </p:txBody>
      </p:sp>
      <p:pic>
        <p:nvPicPr>
          <p:cNvPr id="16388" name="Picture 1"/>
          <p:cNvPicPr>
            <a:picLocks noChangeAspect="1"/>
          </p:cNvPicPr>
          <p:nvPr/>
        </p:nvPicPr>
        <p:blipFill>
          <a:blip r:embed="rId1"/>
          <a:stretch>
            <a:fillRect/>
          </a:stretch>
        </p:blipFill>
        <p:spPr>
          <a:xfrm>
            <a:off x="6096000" y="2895600"/>
            <a:ext cx="1905000" cy="27432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Measuring Brand Equity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52227" name="Content Placeholder 2"/>
          <p:cNvSpPr>
            <a:spLocks noGrp="1"/>
          </p:cNvSpPr>
          <p:nvPr>
            <p:ph idx="1"/>
          </p:nvPr>
        </p:nvSpPr>
        <p:spPr>
          <a:xfrm>
            <a:off x="457200" y="1600200"/>
            <a:ext cx="8229600" cy="762000"/>
          </a:xfrm>
          <a:ln/>
        </p:spPr>
        <p:txBody>
          <a:bodyPr vert="horz" wrap="square" lIns="91440" tIns="45720" rIns="91440" bIns="45720" anchor="t" anchorCtr="0"/>
          <a:p>
            <a:r>
              <a:rPr dirty="0"/>
              <a:t>Brand value chain</a:t>
            </a:r>
            <a:endParaRPr dirty="0"/>
          </a:p>
        </p:txBody>
      </p:sp>
      <p:pic>
        <p:nvPicPr>
          <p:cNvPr id="52228" name="Picture 3"/>
          <p:cNvPicPr>
            <a:picLocks noChangeAspect="1"/>
          </p:cNvPicPr>
          <p:nvPr/>
        </p:nvPicPr>
        <p:blipFill>
          <a:blip r:embed="rId1"/>
          <a:stretch>
            <a:fillRect/>
          </a:stretch>
        </p:blipFill>
        <p:spPr>
          <a:xfrm>
            <a:off x="457200" y="2362200"/>
            <a:ext cx="8229600" cy="39624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Measuring Brand Equity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54275" name="Content Placeholder 2"/>
          <p:cNvSpPr>
            <a:spLocks noGrp="1"/>
          </p:cNvSpPr>
          <p:nvPr>
            <p:ph idx="1"/>
          </p:nvPr>
        </p:nvSpPr>
        <p:spPr>
          <a:xfrm>
            <a:off x="457200" y="1600200"/>
            <a:ext cx="5257800" cy="4495800"/>
          </a:xfrm>
          <a:ln/>
        </p:spPr>
        <p:txBody>
          <a:bodyPr vert="horz" wrap="square" lIns="91440" tIns="45720" rIns="91440" bIns="45720" anchor="t" anchorCtr="0"/>
          <a:p>
            <a:r>
              <a:rPr dirty="0"/>
              <a:t>Brand audit</a:t>
            </a:r>
            <a:endParaRPr dirty="0"/>
          </a:p>
          <a:p>
            <a:endParaRPr lang="de-DE" altLang="x-none" dirty="0"/>
          </a:p>
          <a:p>
            <a:r>
              <a:rPr lang="de-DE" altLang="x-none" dirty="0"/>
              <a:t>Brand-tracking studies</a:t>
            </a:r>
            <a:endParaRPr lang="de-DE" altLang="x-none" dirty="0"/>
          </a:p>
          <a:p>
            <a:endParaRPr lang="ro-RO" altLang="x-none" dirty="0"/>
          </a:p>
          <a:p>
            <a:r>
              <a:rPr lang="ro-RO" altLang="x-none" dirty="0"/>
              <a:t>Brand valuation</a:t>
            </a:r>
            <a:endParaRPr dirty="0"/>
          </a:p>
        </p:txBody>
      </p:sp>
      <p:pic>
        <p:nvPicPr>
          <p:cNvPr id="54276" name="Picture 4"/>
          <p:cNvPicPr>
            <a:picLocks noChangeAspect="1"/>
          </p:cNvPicPr>
          <p:nvPr/>
        </p:nvPicPr>
        <p:blipFill>
          <a:blip r:embed="rId1"/>
          <a:stretch>
            <a:fillRect/>
          </a:stretch>
        </p:blipFill>
        <p:spPr>
          <a:xfrm>
            <a:off x="5610225" y="1600200"/>
            <a:ext cx="3000375" cy="4572000"/>
          </a:xfrm>
          <a:prstGeom prst="rect">
            <a:avLst/>
          </a:prstGeom>
          <a:noFill/>
          <a:ln w="9525">
            <a:noFill/>
          </a:ln>
        </p:spPr>
      </p:pic>
      <p:pic>
        <p:nvPicPr>
          <p:cNvPr id="54277" name="Picture 5"/>
          <p:cNvPicPr>
            <a:picLocks noChangeAspect="1"/>
          </p:cNvPicPr>
          <p:nvPr/>
        </p:nvPicPr>
        <p:blipFill>
          <a:blip r:embed="rId2"/>
          <a:stretch>
            <a:fillRect/>
          </a:stretch>
        </p:blipFill>
        <p:spPr>
          <a:xfrm>
            <a:off x="228600" y="5783263"/>
            <a:ext cx="823913" cy="9842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Measuring Brand Equity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pic>
        <p:nvPicPr>
          <p:cNvPr id="56323" name="Picture 5"/>
          <p:cNvPicPr>
            <a:picLocks noChangeAspect="1"/>
          </p:cNvPicPr>
          <p:nvPr/>
        </p:nvPicPr>
        <p:blipFill>
          <a:blip r:embed="rId1"/>
          <a:stretch>
            <a:fillRect/>
          </a:stretch>
        </p:blipFill>
        <p:spPr>
          <a:xfrm>
            <a:off x="457200" y="1295400"/>
            <a:ext cx="8229600" cy="49530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br>
              <a:rPr kumimoji="0" lang="en-US" sz="40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br>
            <a:r>
              <a:rPr kumimoji="0" lang="en-US" sz="40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Interbrand Brand Valuation Method</a:t>
            </a:r>
            <a:endParaRPr kumimoji="0" lang="en-US" sz="40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pic>
        <p:nvPicPr>
          <p:cNvPr id="58371" name="Picture 3"/>
          <p:cNvPicPr>
            <a:picLocks noChangeAspect="1"/>
          </p:cNvPicPr>
          <p:nvPr/>
        </p:nvPicPr>
        <p:blipFill>
          <a:blip r:embed="rId1"/>
          <a:stretch>
            <a:fillRect/>
          </a:stretch>
        </p:blipFill>
        <p:spPr>
          <a:xfrm>
            <a:off x="1828800" y="1676400"/>
            <a:ext cx="5362575" cy="45720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Managing Brand Equity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60419" name="Content Placeholder 2"/>
          <p:cNvSpPr>
            <a:spLocks noGrp="1"/>
          </p:cNvSpPr>
          <p:nvPr>
            <p:ph idx="1"/>
          </p:nvPr>
        </p:nvSpPr>
        <p:spPr>
          <a:xfrm>
            <a:off x="457200" y="1600200"/>
            <a:ext cx="4343400" cy="4525963"/>
          </a:xfrm>
          <a:ln/>
        </p:spPr>
        <p:txBody>
          <a:bodyPr vert="horz" wrap="square" lIns="91440" tIns="45720" rIns="91440" bIns="45720" anchor="t" anchorCtr="0"/>
          <a:p>
            <a:r>
              <a:rPr dirty="0"/>
              <a:t>Brand reinforcement</a:t>
            </a:r>
            <a:endParaRPr dirty="0"/>
          </a:p>
          <a:p>
            <a:pPr lvl="1"/>
            <a:r>
              <a:rPr dirty="0"/>
              <a:t>Requires the brand always be moving forward</a:t>
            </a:r>
            <a:endParaRPr dirty="0"/>
          </a:p>
          <a:p>
            <a:r>
              <a:rPr dirty="0"/>
              <a:t>Brand revitalization</a:t>
            </a:r>
            <a:endParaRPr dirty="0"/>
          </a:p>
          <a:p>
            <a:pPr lvl="1"/>
            <a:r>
              <a:rPr dirty="0"/>
              <a:t>Almost any kind starts with the product</a:t>
            </a:r>
            <a:endParaRPr dirty="0"/>
          </a:p>
        </p:txBody>
      </p:sp>
      <p:pic>
        <p:nvPicPr>
          <p:cNvPr id="60420" name="Picture 2"/>
          <p:cNvPicPr>
            <a:picLocks noChangeAspect="1"/>
          </p:cNvPicPr>
          <p:nvPr/>
        </p:nvPicPr>
        <p:blipFill>
          <a:blip r:embed="rId1"/>
          <a:stretch>
            <a:fillRect/>
          </a:stretch>
        </p:blipFill>
        <p:spPr>
          <a:xfrm>
            <a:off x="4876800" y="1600200"/>
            <a:ext cx="4038600" cy="46482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Devising a</a:t>
            </a:r>
            <a:b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b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Branding Strategy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4" name="Rounded Rectangle 3"/>
          <p:cNvSpPr/>
          <p:nvPr/>
        </p:nvSpPr>
        <p:spPr>
          <a:xfrm>
            <a:off x="1447800" y="2133600"/>
            <a:ext cx="6248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Can develop new brand elements for new product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ounded Rectangle 4"/>
          <p:cNvSpPr/>
          <p:nvPr/>
        </p:nvSpPr>
        <p:spPr>
          <a:xfrm>
            <a:off x="1447800" y="3276600"/>
            <a:ext cx="6248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Can apply some of existing brand elements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1447800" y="4419600"/>
            <a:ext cx="6248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Can use a combination of new &amp; existing brand elements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2470" name="Picture 5"/>
          <p:cNvPicPr>
            <a:picLocks noChangeAspect="1"/>
          </p:cNvPicPr>
          <p:nvPr/>
        </p:nvPicPr>
        <p:blipFill>
          <a:blip r:embed="rId1"/>
          <a:stretch>
            <a:fillRect/>
          </a:stretch>
        </p:blipFill>
        <p:spPr>
          <a:xfrm>
            <a:off x="228600" y="5783263"/>
            <a:ext cx="823913" cy="98425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Devising a</a:t>
            </a:r>
            <a:b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b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Branding Strategy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64515" name="Content Placeholder 2"/>
          <p:cNvSpPr>
            <a:spLocks noGrp="1"/>
          </p:cNvSpPr>
          <p:nvPr>
            <p:ph idx="1"/>
          </p:nvPr>
        </p:nvSpPr>
        <p:spPr>
          <a:xfrm>
            <a:off x="457200" y="1722438"/>
            <a:ext cx="4267200" cy="3001962"/>
          </a:xfrm>
          <a:ln/>
        </p:spPr>
        <p:txBody>
          <a:bodyPr vert="horz" wrap="square" lIns="91440" tIns="45720" rIns="91440" bIns="45720" anchor="t" anchorCtr="0"/>
          <a:p>
            <a:r>
              <a:rPr sz="2800" dirty="0"/>
              <a:t>Brand extension</a:t>
            </a:r>
            <a:endParaRPr sz="2800" dirty="0"/>
          </a:p>
          <a:p>
            <a:r>
              <a:rPr sz="2800" dirty="0"/>
              <a:t>Sub-brand</a:t>
            </a:r>
            <a:endParaRPr sz="2800" dirty="0"/>
          </a:p>
          <a:p>
            <a:r>
              <a:rPr sz="2800" dirty="0"/>
              <a:t>Parent brand</a:t>
            </a:r>
            <a:endParaRPr sz="2800" dirty="0"/>
          </a:p>
          <a:p>
            <a:r>
              <a:rPr sz="2800" dirty="0"/>
              <a:t>Master/family brand</a:t>
            </a:r>
            <a:endParaRPr sz="2800" dirty="0"/>
          </a:p>
          <a:p>
            <a:r>
              <a:rPr sz="2800" dirty="0"/>
              <a:t>Line extension</a:t>
            </a:r>
            <a:endParaRPr sz="2800" dirty="0"/>
          </a:p>
        </p:txBody>
      </p:sp>
      <p:sp>
        <p:nvSpPr>
          <p:cNvPr id="64516" name="Content Placeholder 2"/>
          <p:cNvSpPr txBox="1"/>
          <p:nvPr/>
        </p:nvSpPr>
        <p:spPr>
          <a:xfrm>
            <a:off x="4648200" y="1722438"/>
            <a:ext cx="4267200" cy="3001962"/>
          </a:xfrm>
          <a:prstGeom prst="rect">
            <a:avLst/>
          </a:prstGeom>
          <a:noFill/>
          <a:ln w="9525">
            <a:noFill/>
          </a:ln>
        </p:spPr>
        <p:txBody>
          <a:bodyPr/>
          <a:lstStyle>
            <a:lvl1pPr marL="342900" indent="-342900" algn="l" rtl="0" eaLnBrk="0" fontAlgn="base" hangingPunct="0">
              <a:spcBef>
                <a:spcPct val="20000"/>
              </a:spcBef>
              <a:spcAft>
                <a:spcPct val="0"/>
              </a:spcAft>
              <a:buClr>
                <a:srgbClr val="A63055"/>
              </a:buClr>
              <a:buChar char="•"/>
              <a:defRPr sz="3200">
                <a:solidFill>
                  <a:srgbClr val="000000"/>
                </a:solidFill>
                <a:latin typeface="Avenir Black"/>
                <a:ea typeface="MS PGothic" panose="020B0600070205080204" pitchFamily="34" charset="-128"/>
                <a:cs typeface="Avenir Black"/>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800">
                <a:solidFill>
                  <a:srgbClr val="1380AA"/>
                </a:solidFill>
                <a:latin typeface="Arial" panose="020B0604020202020204"/>
                <a:ea typeface="MS PGothic" panose="020B0600070205080204" pitchFamily="34" charset="-128"/>
                <a:cs typeface="Arial" panose="020B0604020202020204"/>
              </a:defRPr>
            </a:lvl2pPr>
            <a:lvl3pPr marL="1143000" indent="-228600" algn="l" rtl="0" eaLnBrk="0" fontAlgn="base" hangingPunct="0">
              <a:spcBef>
                <a:spcPct val="20000"/>
              </a:spcBef>
              <a:spcAft>
                <a:spcPct val="0"/>
              </a:spcAft>
              <a:buClr>
                <a:schemeClr val="tx1"/>
              </a:buClr>
              <a:buChar char="•"/>
              <a:defRPr sz="2400">
                <a:solidFill>
                  <a:schemeClr val="tx1"/>
                </a:solidFill>
                <a:latin typeface="Avenir Black"/>
                <a:ea typeface="MS PGothic" panose="020B0600070205080204" pitchFamily="34" charset="-128"/>
                <a:cs typeface="Avenir Black"/>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5pPr>
          </a:lstStyle>
          <a:p>
            <a:pPr marL="342900" lvl="0" indent="-342900"/>
            <a:r>
              <a:rPr sz="2800" dirty="0">
                <a:solidFill>
                  <a:schemeClr val="tx1"/>
                </a:solidFill>
              </a:rPr>
              <a:t>Category extension</a:t>
            </a:r>
            <a:endParaRPr sz="2800" dirty="0">
              <a:solidFill>
                <a:schemeClr val="tx1"/>
              </a:solidFill>
            </a:endParaRPr>
          </a:p>
          <a:p>
            <a:pPr marL="342900" lvl="0" indent="-342900"/>
            <a:r>
              <a:rPr sz="2800" dirty="0">
                <a:solidFill>
                  <a:schemeClr val="tx1"/>
                </a:solidFill>
              </a:rPr>
              <a:t>Brand line</a:t>
            </a:r>
            <a:endParaRPr sz="2800" dirty="0">
              <a:solidFill>
                <a:schemeClr val="tx1"/>
              </a:solidFill>
            </a:endParaRPr>
          </a:p>
          <a:p>
            <a:pPr marL="342900" lvl="0" indent="-342900"/>
            <a:r>
              <a:rPr sz="2800" dirty="0">
                <a:solidFill>
                  <a:schemeClr val="tx1"/>
                </a:solidFill>
              </a:rPr>
              <a:t>Brand mix</a:t>
            </a:r>
            <a:endParaRPr sz="2800" dirty="0">
              <a:solidFill>
                <a:schemeClr val="tx1"/>
              </a:solidFill>
            </a:endParaRPr>
          </a:p>
          <a:p>
            <a:pPr marL="342900" lvl="0" indent="-342900"/>
            <a:r>
              <a:rPr sz="2800" dirty="0">
                <a:solidFill>
                  <a:schemeClr val="tx1"/>
                </a:solidFill>
              </a:rPr>
              <a:t>Branded variants</a:t>
            </a:r>
            <a:endParaRPr sz="2800" dirty="0">
              <a:solidFill>
                <a:schemeClr val="tx1"/>
              </a:solidFill>
            </a:endParaRPr>
          </a:p>
          <a:p>
            <a:pPr marL="342900" lvl="0" indent="-342900"/>
            <a:r>
              <a:rPr sz="2800" dirty="0">
                <a:solidFill>
                  <a:schemeClr val="tx1"/>
                </a:solidFill>
              </a:rPr>
              <a:t>Licensed product</a:t>
            </a:r>
            <a:endParaRPr sz="2800" dirty="0">
              <a:solidFill>
                <a:schemeClr val="tx1"/>
              </a:solidFill>
            </a:endParaRPr>
          </a:p>
        </p:txBody>
      </p:sp>
      <p:pic>
        <p:nvPicPr>
          <p:cNvPr id="64517" name="Picture 2"/>
          <p:cNvPicPr>
            <a:picLocks noChangeAspect="1"/>
          </p:cNvPicPr>
          <p:nvPr/>
        </p:nvPicPr>
        <p:blipFill>
          <a:blip r:embed="rId1"/>
          <a:stretch>
            <a:fillRect/>
          </a:stretch>
        </p:blipFill>
        <p:spPr>
          <a:xfrm>
            <a:off x="914400" y="4495800"/>
            <a:ext cx="7391400" cy="18288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Branding Decisions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66563" name="Content Placeholder 2"/>
          <p:cNvSpPr>
            <a:spLocks noGrp="1"/>
          </p:cNvSpPr>
          <p:nvPr>
            <p:ph idx="1"/>
          </p:nvPr>
        </p:nvSpPr>
        <p:spPr>
          <a:xfrm>
            <a:off x="457200" y="1600200"/>
            <a:ext cx="8229600" cy="914400"/>
          </a:xfrm>
          <a:ln/>
        </p:spPr>
        <p:txBody>
          <a:bodyPr vert="horz" wrap="square" lIns="91440" tIns="45720" rIns="91440" bIns="45720" anchor="t" anchorCtr="0"/>
          <a:p>
            <a:r>
              <a:rPr dirty="0"/>
              <a:t>Alternative branding strategies</a:t>
            </a:r>
            <a:endParaRPr dirty="0"/>
          </a:p>
        </p:txBody>
      </p:sp>
      <p:sp>
        <p:nvSpPr>
          <p:cNvPr id="4" name="Rounded Rectangle 3"/>
          <p:cNvSpPr/>
          <p:nvPr/>
        </p:nvSpPr>
        <p:spPr>
          <a:xfrm>
            <a:off x="1447800" y="2590800"/>
            <a:ext cx="6248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Individual or separate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family brand names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ounded Rectangle 4"/>
          <p:cNvSpPr/>
          <p:nvPr/>
        </p:nvSpPr>
        <p:spPr>
          <a:xfrm>
            <a:off x="1447800" y="3733800"/>
            <a:ext cx="6248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sz="2800" b="0" i="0" u="none" strike="noStrike" kern="1200" cap="none" spc="0" normalizeH="0" baseline="0" noProof="0" dirty="0">
                <a:ln>
                  <a:noFill/>
                </a:ln>
                <a:solidFill>
                  <a:srgbClr val="000000"/>
                </a:solidFill>
                <a:effectLst/>
                <a:uLnTx/>
                <a:uFillTx/>
                <a:latin typeface="+mn-lt"/>
                <a:ea typeface="+mn-ea"/>
                <a:cs typeface="+mn-cs"/>
              </a:rPr>
              <a:t>Corporate </a:t>
            </a:r>
            <a:r>
              <a:rPr kumimoji="0" lang="it-IT" sz="2800" b="0" i="0" u="none" strike="noStrike" kern="1200" cap="none" spc="0" normalizeH="0" baseline="0" noProof="0" dirty="0" err="1">
                <a:ln>
                  <a:noFill/>
                </a:ln>
                <a:solidFill>
                  <a:srgbClr val="000000"/>
                </a:solidFill>
                <a:effectLst/>
                <a:uLnTx/>
                <a:uFillTx/>
                <a:latin typeface="+mn-lt"/>
                <a:ea typeface="+mn-ea"/>
                <a:cs typeface="+mn-cs"/>
              </a:rPr>
              <a:t>umbrella</a:t>
            </a:r>
            <a:r>
              <a:rPr kumimoji="0" lang="it-IT" sz="2800" b="0" i="0" u="none" strike="noStrike" kern="1200" cap="none" spc="0" normalizeH="0" baseline="0" noProof="0" dirty="0">
                <a:ln>
                  <a:noFill/>
                </a:ln>
                <a:solidFill>
                  <a:srgbClr val="000000"/>
                </a:solidFill>
                <a:effectLst/>
                <a:uLnTx/>
                <a:uFillTx/>
                <a:latin typeface="+mn-lt"/>
                <a:ea typeface="+mn-ea"/>
                <a:cs typeface="+mn-cs"/>
              </a:rPr>
              <a:t> or company brand </a:t>
            </a:r>
            <a:r>
              <a:rPr kumimoji="0" lang="it-IT" sz="2800" b="0" i="0" u="none" strike="noStrike" kern="1200" cap="none" spc="0" normalizeH="0" baseline="0" noProof="0" dirty="0" err="1">
                <a:ln>
                  <a:noFill/>
                </a:ln>
                <a:solidFill>
                  <a:srgbClr val="000000"/>
                </a:solidFill>
                <a:effectLst/>
                <a:uLnTx/>
                <a:uFillTx/>
                <a:latin typeface="+mn-lt"/>
                <a:ea typeface="+mn-ea"/>
                <a:cs typeface="+mn-cs"/>
              </a:rPr>
              <a:t>name</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sp>
        <p:nvSpPr>
          <p:cNvPr id="6" name="Rounded Rectangle 5"/>
          <p:cNvSpPr/>
          <p:nvPr/>
        </p:nvSpPr>
        <p:spPr>
          <a:xfrm>
            <a:off x="1447800" y="4876800"/>
            <a:ext cx="6248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Sub-brand name</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Branding Decisions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68611" name="Content Placeholder 2"/>
          <p:cNvSpPr>
            <a:spLocks noGrp="1"/>
          </p:cNvSpPr>
          <p:nvPr>
            <p:ph idx="1"/>
          </p:nvPr>
        </p:nvSpPr>
        <p:spPr>
          <a:xfrm>
            <a:off x="457200" y="1600200"/>
            <a:ext cx="3810000" cy="4267200"/>
          </a:xfrm>
          <a:ln/>
        </p:spPr>
        <p:txBody>
          <a:bodyPr vert="horz" wrap="square" lIns="91440" tIns="45720" rIns="91440" bIns="45720" anchor="t" anchorCtr="0"/>
          <a:p>
            <a:r>
              <a:rPr dirty="0"/>
              <a:t>House of brands</a:t>
            </a:r>
            <a:endParaRPr dirty="0"/>
          </a:p>
          <a:p>
            <a:endParaRPr dirty="0"/>
          </a:p>
          <a:p>
            <a:r>
              <a:rPr dirty="0"/>
              <a:t>A branded house</a:t>
            </a:r>
            <a:endParaRPr dirty="0"/>
          </a:p>
          <a:p>
            <a:pPr lvl="1"/>
            <a:r>
              <a:rPr dirty="0"/>
              <a:t>Flagship product</a:t>
            </a:r>
            <a:endParaRPr dirty="0"/>
          </a:p>
        </p:txBody>
      </p:sp>
      <p:pic>
        <p:nvPicPr>
          <p:cNvPr id="68612" name="Picture 6"/>
          <p:cNvPicPr>
            <a:picLocks noChangeAspect="1"/>
          </p:cNvPicPr>
          <p:nvPr/>
        </p:nvPicPr>
        <p:blipFill>
          <a:blip r:embed="rId1"/>
          <a:stretch>
            <a:fillRect/>
          </a:stretch>
        </p:blipFill>
        <p:spPr>
          <a:xfrm>
            <a:off x="4495800" y="1600200"/>
            <a:ext cx="4191000" cy="4343400"/>
          </a:xfrm>
          <a:prstGeom prst="rect">
            <a:avLst/>
          </a:prstGeom>
          <a:noFill/>
          <a:ln w="9525">
            <a:noFill/>
          </a:ln>
        </p:spPr>
      </p:pic>
      <p:pic>
        <p:nvPicPr>
          <p:cNvPr id="68613" name="Picture 5"/>
          <p:cNvPicPr>
            <a:picLocks noChangeAspect="1"/>
          </p:cNvPicPr>
          <p:nvPr/>
        </p:nvPicPr>
        <p:blipFill>
          <a:blip r:embed="rId2"/>
          <a:stretch>
            <a:fillRect/>
          </a:stretch>
        </p:blipFill>
        <p:spPr>
          <a:xfrm>
            <a:off x="228600" y="5783263"/>
            <a:ext cx="823913" cy="98425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 Portfolios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70659" name="Content Placeholder 2"/>
          <p:cNvSpPr>
            <a:spLocks noGrp="1"/>
          </p:cNvSpPr>
          <p:nvPr>
            <p:ph idx="1"/>
          </p:nvPr>
        </p:nvSpPr>
        <p:spPr>
          <a:ln/>
        </p:spPr>
        <p:txBody>
          <a:bodyPr vert="horz" wrap="square" lIns="91440" tIns="45720" rIns="91440" bIns="45720" anchor="t" anchorCtr="0"/>
          <a:p>
            <a:r>
              <a:rPr dirty="0"/>
              <a:t>The set of all brands and brand lines a particular firm offers for sale in a particular category </a:t>
            </a:r>
            <a:r>
              <a:rPr lang="nb-NO" altLang="x-none" dirty="0"/>
              <a:t>or market segment</a:t>
            </a:r>
            <a:endParaRPr dirty="0"/>
          </a:p>
        </p:txBody>
      </p:sp>
      <p:sp>
        <p:nvSpPr>
          <p:cNvPr id="4" name="Rounded Rectangle 3"/>
          <p:cNvSpPr/>
          <p:nvPr/>
        </p:nvSpPr>
        <p:spPr>
          <a:xfrm>
            <a:off x="685800" y="3429000"/>
            <a:ext cx="35814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Flankers</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Rounded Rectangle 4"/>
          <p:cNvSpPr/>
          <p:nvPr/>
        </p:nvSpPr>
        <p:spPr>
          <a:xfrm>
            <a:off x="685800" y="4572000"/>
            <a:ext cx="35814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Low-end entry level</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6" name="Rounded Rectangle 5"/>
          <p:cNvSpPr/>
          <p:nvPr/>
        </p:nvSpPr>
        <p:spPr>
          <a:xfrm>
            <a:off x="4953000" y="3429000"/>
            <a:ext cx="3657600" cy="914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Cash cows</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Rounded Rectangle 6"/>
          <p:cNvSpPr/>
          <p:nvPr/>
        </p:nvSpPr>
        <p:spPr>
          <a:xfrm>
            <a:off x="5029200" y="4572000"/>
            <a:ext cx="35814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2400" b="0" i="0" u="none" strike="noStrike" kern="1200" cap="none" spc="0" normalizeH="0" baseline="0" noProof="0" dirty="0">
                <a:ln>
                  <a:noFill/>
                </a:ln>
                <a:solidFill>
                  <a:srgbClr val="000000"/>
                </a:solidFill>
                <a:effectLst/>
                <a:uLnTx/>
                <a:uFillTx/>
                <a:latin typeface="+mn-lt"/>
                <a:ea typeface="+mn-ea"/>
                <a:cs typeface="+mn-cs"/>
              </a:rPr>
              <a:t>High-end prestige</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How Does</a:t>
            </a:r>
            <a:b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b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Branding Work?</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17411" name="Content Placeholder 2"/>
          <p:cNvSpPr>
            <a:spLocks noGrp="1"/>
          </p:cNvSpPr>
          <p:nvPr>
            <p:ph idx="1"/>
          </p:nvPr>
        </p:nvSpPr>
        <p:spPr>
          <a:ln/>
        </p:spPr>
        <p:txBody>
          <a:bodyPr vert="horz" wrap="square" lIns="91440" tIns="45720" rIns="91440" bIns="45720" anchor="t" anchorCtr="0"/>
          <a:p>
            <a:r>
              <a:rPr dirty="0"/>
              <a:t>American Marketing Association</a:t>
            </a:r>
            <a:endParaRPr dirty="0"/>
          </a:p>
          <a:p>
            <a:pPr lvl="1"/>
            <a:r>
              <a:rPr dirty="0"/>
              <a:t>A brand is </a:t>
            </a:r>
            <a:r>
              <a:rPr lang="en-US" altLang="en-US" dirty="0"/>
              <a:t>“</a:t>
            </a:r>
            <a:r>
              <a:rPr dirty="0"/>
              <a:t>a name, term, sign, symbol, or design, or a combination of them, intended to identify the goods or services of one seller or group of sellers and to differentiate them from those of competitors</a:t>
            </a:r>
            <a:r>
              <a:rPr lang="en-US" altLang="en-US" dirty="0"/>
              <a:t>”</a:t>
            </a:r>
            <a:endParaRPr dirty="0"/>
          </a:p>
        </p:txBody>
      </p:sp>
      <p:pic>
        <p:nvPicPr>
          <p:cNvPr id="17412" name="Picture 5"/>
          <p:cNvPicPr>
            <a:picLocks noChangeAspect="1"/>
          </p:cNvPicPr>
          <p:nvPr/>
        </p:nvPicPr>
        <p:blipFill>
          <a:blip r:embed="rId1"/>
          <a:stretch>
            <a:fillRect/>
          </a:stretch>
        </p:blipFill>
        <p:spPr>
          <a:xfrm>
            <a:off x="228600" y="5783263"/>
            <a:ext cx="823913" cy="98425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 Extensions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72707" name="Content Placeholder 2"/>
          <p:cNvSpPr>
            <a:spLocks noGrp="1"/>
          </p:cNvSpPr>
          <p:nvPr>
            <p:ph idx="1"/>
          </p:nvPr>
        </p:nvSpPr>
        <p:spPr>
          <a:xfrm>
            <a:off x="457200" y="1524000"/>
            <a:ext cx="8229600" cy="1066800"/>
          </a:xfrm>
          <a:ln/>
        </p:spPr>
        <p:txBody>
          <a:bodyPr vert="horz" wrap="square" lIns="91440" tIns="45720" rIns="91440" bIns="45720" anchor="t" anchorCtr="0"/>
          <a:p>
            <a:r>
              <a:rPr dirty="0"/>
              <a:t>Introducing a host of new products under a firm</a:t>
            </a:r>
            <a:r>
              <a:rPr lang="en-US" altLang="en-US" dirty="0"/>
              <a:t>’</a:t>
            </a:r>
            <a:r>
              <a:rPr dirty="0"/>
              <a:t>s strongest brand names</a:t>
            </a:r>
            <a:endParaRPr dirty="0"/>
          </a:p>
        </p:txBody>
      </p:sp>
      <p:sp>
        <p:nvSpPr>
          <p:cNvPr id="72708" name="AutoShape 3"/>
          <p:cNvSpPr/>
          <p:nvPr/>
        </p:nvSpPr>
        <p:spPr>
          <a:xfrm>
            <a:off x="228600" y="2971800"/>
            <a:ext cx="8610600" cy="3048000"/>
          </a:xfrm>
          <a:prstGeom prst="roundRect">
            <a:avLst>
              <a:gd name="adj" fmla="val 16667"/>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A63055"/>
              </a:buClr>
              <a:buChar char="•"/>
              <a:defRPr sz="3200">
                <a:solidFill>
                  <a:srgbClr val="000000"/>
                </a:solidFill>
                <a:latin typeface="Avenir Black"/>
                <a:ea typeface="MS PGothic" panose="020B0600070205080204" pitchFamily="34" charset="-128"/>
                <a:cs typeface="Avenir Black"/>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800">
                <a:solidFill>
                  <a:srgbClr val="1380AA"/>
                </a:solidFill>
                <a:latin typeface="Arial" panose="020B0604020202020204"/>
                <a:ea typeface="MS PGothic" panose="020B0600070205080204" pitchFamily="34" charset="-128"/>
                <a:cs typeface="Arial" panose="020B0604020202020204"/>
              </a:defRPr>
            </a:lvl2pPr>
            <a:lvl3pPr marL="1143000" indent="-228600" algn="l" rtl="0" eaLnBrk="0" fontAlgn="base" hangingPunct="0">
              <a:spcBef>
                <a:spcPct val="20000"/>
              </a:spcBef>
              <a:spcAft>
                <a:spcPct val="0"/>
              </a:spcAft>
              <a:buClr>
                <a:schemeClr val="tx1"/>
              </a:buClr>
              <a:buChar char="•"/>
              <a:defRPr sz="2400">
                <a:solidFill>
                  <a:schemeClr val="tx1"/>
                </a:solidFill>
                <a:latin typeface="Avenir Black"/>
                <a:ea typeface="MS PGothic" panose="020B0600070205080204" pitchFamily="34" charset="-128"/>
                <a:cs typeface="Avenir Black"/>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5pPr>
          </a:lstStyle>
          <a:p>
            <a:pPr marL="862330" lvl="1" indent="0" eaLnBrk="1" hangingPunct="1">
              <a:spcBef>
                <a:spcPct val="0"/>
              </a:spcBef>
              <a:buClrTx/>
              <a:buFont typeface="Wingdings" panose="05000000000000000000" pitchFamily="2" charset="2"/>
              <a:buChar char="ü"/>
            </a:pPr>
            <a:r>
              <a:rPr sz="3200" dirty="0">
                <a:solidFill>
                  <a:schemeClr val="tx1"/>
                </a:solidFill>
              </a:rPr>
              <a:t> Improved odds of new-product success</a:t>
            </a:r>
            <a:endParaRPr sz="3200" dirty="0">
              <a:solidFill>
                <a:schemeClr val="tx1"/>
              </a:solidFill>
            </a:endParaRPr>
          </a:p>
          <a:p>
            <a:pPr marL="862330" lvl="1" indent="0" eaLnBrk="1" hangingPunct="1">
              <a:spcBef>
                <a:spcPct val="0"/>
              </a:spcBef>
              <a:buClrTx/>
              <a:buFont typeface="Wingdings" panose="05000000000000000000" pitchFamily="2" charset="2"/>
              <a:buChar char="ü"/>
            </a:pPr>
            <a:r>
              <a:rPr sz="3200" dirty="0">
                <a:solidFill>
                  <a:schemeClr val="tx1"/>
                </a:solidFill>
              </a:rPr>
              <a:t> Positive feedback effects</a:t>
            </a:r>
            <a:endParaRPr sz="3200" dirty="0">
              <a:solidFill>
                <a:schemeClr val="tx1"/>
              </a:solidFill>
            </a:endParaRPr>
          </a:p>
          <a:p>
            <a:pPr marL="862330" lvl="0" indent="0" eaLnBrk="1" hangingPunct="1">
              <a:spcBef>
                <a:spcPct val="0"/>
              </a:spcBef>
              <a:buClrTx/>
              <a:buFont typeface="Wingdings" panose="05000000000000000000" pitchFamily="2" charset="2"/>
              <a:buChar char="ü"/>
            </a:pPr>
            <a:r>
              <a:rPr dirty="0">
                <a:solidFill>
                  <a:schemeClr val="tx1"/>
                </a:solidFill>
                <a:latin typeface="Arial" panose="020B0604020202020204" pitchFamily="34" charset="0"/>
              </a:rPr>
              <a:t> Risk of brand dilution</a:t>
            </a:r>
            <a:endParaRPr dirty="0">
              <a:solidFill>
                <a:schemeClr val="tx1"/>
              </a:solidFill>
              <a:latin typeface="Arial" panose="020B0604020202020204" pitchFamily="34" charset="0"/>
            </a:endParaRPr>
          </a:p>
          <a:p>
            <a:pPr marL="862330" lvl="0" indent="0" eaLnBrk="1" hangingPunct="1">
              <a:spcBef>
                <a:spcPct val="0"/>
              </a:spcBef>
              <a:buClrTx/>
              <a:buFont typeface="Wingdings" panose="05000000000000000000" pitchFamily="2" charset="2"/>
              <a:buChar char="ü"/>
            </a:pPr>
            <a:r>
              <a:rPr dirty="0">
                <a:solidFill>
                  <a:schemeClr val="tx1"/>
                </a:solidFill>
                <a:latin typeface="Arial" panose="020B0604020202020204" pitchFamily="34" charset="0"/>
              </a:rPr>
              <a:t> May harm parent brand</a:t>
            </a:r>
            <a:endParaRPr dirty="0">
              <a:solidFill>
                <a:schemeClr val="tx1"/>
              </a:solidFill>
              <a:latin typeface="Arial" panose="020B0604020202020204" pitchFamily="34" charset="0"/>
            </a:endParaRPr>
          </a:p>
          <a:p>
            <a:pPr marL="862330" lvl="0" indent="0" eaLnBrk="1" hangingPunct="1">
              <a:spcBef>
                <a:spcPct val="0"/>
              </a:spcBef>
              <a:buClrTx/>
              <a:buFont typeface="Wingdings" panose="05000000000000000000" pitchFamily="2" charset="2"/>
              <a:buChar char="ü"/>
            </a:pPr>
            <a:r>
              <a:rPr dirty="0">
                <a:solidFill>
                  <a:schemeClr val="tx1"/>
                </a:solidFill>
                <a:latin typeface="Arial" panose="020B0604020202020204" pitchFamily="34" charset="0"/>
              </a:rPr>
              <a:t> Firm forgoes creating new brand</a:t>
            </a:r>
            <a:endParaRPr dirty="0">
              <a:solidFill>
                <a:schemeClr val="tx1"/>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Brand Extensions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pic>
        <p:nvPicPr>
          <p:cNvPr id="74755" name="Picture 5"/>
          <p:cNvPicPr>
            <a:picLocks noChangeAspect="1"/>
          </p:cNvPicPr>
          <p:nvPr/>
        </p:nvPicPr>
        <p:blipFill>
          <a:blip r:embed="rId1"/>
          <a:stretch>
            <a:fillRect/>
          </a:stretch>
        </p:blipFill>
        <p:spPr>
          <a:xfrm>
            <a:off x="787400" y="1295400"/>
            <a:ext cx="7551738" cy="50292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de-DE" sz="4400" b="0" i="0" u="none" strike="noStrike" kern="0" cap="all" spc="0" normalizeH="0" baseline="0" noProof="0" dirty="0">
                <a:ln>
                  <a:noFill/>
                </a:ln>
                <a:solidFill>
                  <a:srgbClr val="1380AA"/>
                </a:solidFill>
                <a:effectLst>
                  <a:outerShdw dist="12700" dir="5400000" algn="tl" rotWithShape="0">
                    <a:schemeClr val="tx1"/>
                  </a:outerShdw>
                </a:effectLst>
                <a:uLnTx/>
                <a:uFillTx/>
                <a:latin typeface="Bell MT" panose="02020503060305020303"/>
                <a:ea typeface="MS PGothic" panose="020B0600070205080204" pitchFamily="34" charset="-128"/>
                <a:cs typeface="Bell MT" panose="02020503060305020303"/>
              </a:rPr>
              <a:t>Customer Equity</a:t>
            </a:r>
            <a:endParaRPr kumimoji="0" lang="en-US" sz="4400" b="0" i="0" u="none" strike="noStrike" kern="0" cap="all" spc="0" normalizeH="0" baseline="0" noProof="0" dirty="0">
              <a:ln>
                <a:noFill/>
              </a:ln>
              <a:solidFill>
                <a:srgbClr val="1380AA"/>
              </a:solidFill>
              <a:effectLst>
                <a:outerShdw dist="12700" dir="5400000" algn="tl" rotWithShape="0">
                  <a:schemeClr val="tx1"/>
                </a:outerShdw>
              </a:effectLst>
              <a:uLnTx/>
              <a:uFillTx/>
              <a:latin typeface="Bell MT" panose="02020503060305020303"/>
              <a:ea typeface="MS PGothic" panose="020B0600070205080204" pitchFamily="34" charset="-128"/>
              <a:cs typeface="Bell MT" panose="02020503060305020303"/>
            </a:endParaRPr>
          </a:p>
        </p:txBody>
      </p:sp>
      <p:sp>
        <p:nvSpPr>
          <p:cNvPr id="76803" name="Content Placeholder 2"/>
          <p:cNvSpPr>
            <a:spLocks noGrp="1"/>
          </p:cNvSpPr>
          <p:nvPr>
            <p:ph idx="1"/>
          </p:nvPr>
        </p:nvSpPr>
        <p:spPr>
          <a:xfrm>
            <a:off x="457200" y="1600200"/>
            <a:ext cx="4876800" cy="4525963"/>
          </a:xfrm>
          <a:ln/>
        </p:spPr>
        <p:txBody>
          <a:bodyPr vert="horz" wrap="square" lIns="91440" tIns="45720" rIns="91440" bIns="45720" anchor="t" anchorCtr="0"/>
          <a:p>
            <a:r>
              <a:rPr dirty="0"/>
              <a:t>The sum of lifetime values of all customers</a:t>
            </a:r>
            <a:endParaRPr dirty="0"/>
          </a:p>
          <a:p>
            <a:r>
              <a:rPr dirty="0"/>
              <a:t>Is affected by customer acquisition, retention, and cross-selling</a:t>
            </a:r>
            <a:endParaRPr dirty="0"/>
          </a:p>
        </p:txBody>
      </p:sp>
      <p:pic>
        <p:nvPicPr>
          <p:cNvPr id="76804" name="Picture 3"/>
          <p:cNvPicPr>
            <a:picLocks noChangeAspect="1"/>
          </p:cNvPicPr>
          <p:nvPr/>
        </p:nvPicPr>
        <p:blipFill>
          <a:blip r:embed="rId1"/>
          <a:stretch>
            <a:fillRect/>
          </a:stretch>
        </p:blipFill>
        <p:spPr>
          <a:xfrm>
            <a:off x="5257800" y="1524000"/>
            <a:ext cx="3505200" cy="4724400"/>
          </a:xfrm>
          <a:prstGeom prst="rect">
            <a:avLst/>
          </a:prstGeom>
          <a:noFill/>
          <a:ln w="9525">
            <a:noFill/>
          </a:ln>
        </p:spPr>
      </p:pic>
      <p:pic>
        <p:nvPicPr>
          <p:cNvPr id="76805" name="Picture 5"/>
          <p:cNvPicPr>
            <a:picLocks noChangeAspect="1"/>
          </p:cNvPicPr>
          <p:nvPr/>
        </p:nvPicPr>
        <p:blipFill>
          <a:blip r:embed="rId2"/>
          <a:stretch>
            <a:fillRect/>
          </a:stretch>
        </p:blipFill>
        <p:spPr>
          <a:xfrm>
            <a:off x="228600" y="5783263"/>
            <a:ext cx="823913" cy="98425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Content Placeholder 99"/>
          <p:cNvPicPr>
            <a:picLocks noChangeAspect="1"/>
          </p:cNvPicPr>
          <p:nvPr>
            <p:ph idx="1"/>
          </p:nvPr>
        </p:nvPicPr>
        <p:blipFill>
          <a:blip r:embed="rId1"/>
          <a:stretch>
            <a:fillRect/>
          </a:stretch>
        </p:blipFill>
        <p:spPr>
          <a:xfrm>
            <a:off x="342265" y="1957705"/>
            <a:ext cx="8077200" cy="34290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dirty="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The role of brands</a:t>
            </a:r>
            <a:endParaRPr kumimoji="0" lang="en-US" sz="4400" b="0" i="0" u="none" strike="noStrike" kern="0" cap="none" spc="0" normalizeH="0" baseline="0" noProof="0" dirty="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19459" name="Content Placeholder 2"/>
          <p:cNvSpPr>
            <a:spLocks noGrp="1"/>
          </p:cNvSpPr>
          <p:nvPr>
            <p:ph idx="1"/>
          </p:nvPr>
        </p:nvSpPr>
        <p:spPr>
          <a:xfrm>
            <a:off x="457200" y="1600200"/>
            <a:ext cx="8229600" cy="609600"/>
          </a:xfrm>
          <a:ln/>
        </p:spPr>
        <p:txBody>
          <a:bodyPr vert="horz" wrap="square" lIns="91440" tIns="45720" rIns="91440" bIns="45720" anchor="t" anchorCtr="0"/>
          <a:p>
            <a:r>
              <a:rPr dirty="0"/>
              <a:t>Brands</a:t>
            </a:r>
            <a:r>
              <a:rPr lang="en-US" altLang="en-US" dirty="0"/>
              <a:t>’</a:t>
            </a:r>
            <a:r>
              <a:rPr dirty="0"/>
              <a:t> role for consumers</a:t>
            </a:r>
            <a:endParaRPr dirty="0"/>
          </a:p>
        </p:txBody>
      </p:sp>
      <p:sp>
        <p:nvSpPr>
          <p:cNvPr id="19460" name="AutoShape 3"/>
          <p:cNvSpPr/>
          <p:nvPr/>
        </p:nvSpPr>
        <p:spPr>
          <a:xfrm>
            <a:off x="609600" y="2743200"/>
            <a:ext cx="7772400" cy="3048000"/>
          </a:xfrm>
          <a:prstGeom prst="roundRect">
            <a:avLst>
              <a:gd name="adj" fmla="val 16667"/>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A63055"/>
              </a:buClr>
              <a:buChar char="•"/>
              <a:defRPr sz="3200">
                <a:solidFill>
                  <a:srgbClr val="000000"/>
                </a:solidFill>
                <a:latin typeface="Avenir Black"/>
                <a:ea typeface="MS PGothic" panose="020B0600070205080204" pitchFamily="34" charset="-128"/>
                <a:cs typeface="Avenir Black"/>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800">
                <a:solidFill>
                  <a:srgbClr val="1380AA"/>
                </a:solidFill>
                <a:latin typeface="Arial" panose="020B0604020202020204"/>
                <a:ea typeface="MS PGothic" panose="020B0600070205080204" pitchFamily="34" charset="-128"/>
                <a:cs typeface="Arial" panose="020B0604020202020204"/>
              </a:defRPr>
            </a:lvl2pPr>
            <a:lvl3pPr marL="1143000" indent="-228600" algn="l" rtl="0" eaLnBrk="0" fontAlgn="base" hangingPunct="0">
              <a:spcBef>
                <a:spcPct val="20000"/>
              </a:spcBef>
              <a:spcAft>
                <a:spcPct val="0"/>
              </a:spcAft>
              <a:buClr>
                <a:schemeClr val="tx1"/>
              </a:buClr>
              <a:buChar char="•"/>
              <a:defRPr sz="2400">
                <a:solidFill>
                  <a:schemeClr val="tx1"/>
                </a:solidFill>
                <a:latin typeface="Avenir Black"/>
                <a:ea typeface="MS PGothic" panose="020B0600070205080204" pitchFamily="34" charset="-128"/>
                <a:cs typeface="Avenir Black"/>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5pPr>
          </a:lstStyle>
          <a:p>
            <a:pPr marL="862330" lvl="1" indent="0" eaLnBrk="1" hangingPunct="1">
              <a:spcBef>
                <a:spcPct val="0"/>
              </a:spcBef>
              <a:buClrTx/>
              <a:buFont typeface="Wingdings" panose="05000000000000000000" pitchFamily="2" charset="2"/>
              <a:buChar char="ü"/>
            </a:pPr>
            <a:r>
              <a:rPr sz="3200" dirty="0">
                <a:solidFill>
                  <a:schemeClr val="tx1"/>
                </a:solidFill>
              </a:rPr>
              <a:t> Set and fulfill expectations</a:t>
            </a:r>
            <a:endParaRPr sz="3200" dirty="0">
              <a:solidFill>
                <a:schemeClr val="tx1"/>
              </a:solidFill>
            </a:endParaRPr>
          </a:p>
          <a:p>
            <a:pPr marL="862330" lvl="1" indent="0" eaLnBrk="1" hangingPunct="1">
              <a:spcBef>
                <a:spcPct val="0"/>
              </a:spcBef>
              <a:buClrTx/>
              <a:buFont typeface="Wingdings" panose="05000000000000000000" pitchFamily="2" charset="2"/>
              <a:buChar char="ü"/>
            </a:pPr>
            <a:r>
              <a:rPr sz="3200" dirty="0">
                <a:solidFill>
                  <a:schemeClr val="tx1"/>
                </a:solidFill>
              </a:rPr>
              <a:t> Reduce risk</a:t>
            </a:r>
            <a:endParaRPr sz="3200" dirty="0">
              <a:solidFill>
                <a:schemeClr val="tx1"/>
              </a:solidFill>
            </a:endParaRPr>
          </a:p>
          <a:p>
            <a:pPr marL="862330" lvl="0" indent="0" eaLnBrk="1" hangingPunct="1">
              <a:spcBef>
                <a:spcPct val="0"/>
              </a:spcBef>
              <a:buClrTx/>
              <a:buFont typeface="Wingdings" panose="05000000000000000000" pitchFamily="2" charset="2"/>
              <a:buChar char="ü"/>
            </a:pPr>
            <a:r>
              <a:rPr dirty="0">
                <a:solidFill>
                  <a:schemeClr val="tx1"/>
                </a:solidFill>
                <a:latin typeface="Arial" panose="020B0604020202020204" pitchFamily="34" charset="0"/>
              </a:rPr>
              <a:t> Simplify decision making</a:t>
            </a:r>
            <a:endParaRPr dirty="0">
              <a:solidFill>
                <a:schemeClr val="tx1"/>
              </a:solidFill>
              <a:latin typeface="Arial" panose="020B0604020202020204" pitchFamily="34" charset="0"/>
            </a:endParaRPr>
          </a:p>
          <a:p>
            <a:pPr marL="862330" lvl="0" indent="0" eaLnBrk="1" hangingPunct="1">
              <a:spcBef>
                <a:spcPct val="0"/>
              </a:spcBef>
              <a:buClrTx/>
              <a:buFont typeface="Wingdings" panose="05000000000000000000" pitchFamily="2" charset="2"/>
              <a:buChar char="ü"/>
            </a:pPr>
            <a:r>
              <a:rPr dirty="0">
                <a:solidFill>
                  <a:schemeClr val="tx1"/>
                </a:solidFill>
                <a:latin typeface="Arial" panose="020B0604020202020204" pitchFamily="34" charset="0"/>
              </a:rPr>
              <a:t> Take on personal meaning</a:t>
            </a:r>
            <a:endParaRPr dirty="0">
              <a:solidFill>
                <a:schemeClr val="tx1"/>
              </a:solidFill>
              <a:latin typeface="Arial" panose="020B0604020202020204" pitchFamily="34" charset="0"/>
            </a:endParaRPr>
          </a:p>
          <a:p>
            <a:pPr marL="862330" lvl="0" indent="0" eaLnBrk="1" hangingPunct="1">
              <a:spcBef>
                <a:spcPct val="0"/>
              </a:spcBef>
              <a:buClrTx/>
              <a:buFont typeface="Wingdings" panose="05000000000000000000" pitchFamily="2" charset="2"/>
              <a:buChar char="ü"/>
            </a:pPr>
            <a:r>
              <a:rPr dirty="0">
                <a:solidFill>
                  <a:schemeClr val="tx1"/>
                </a:solidFill>
                <a:latin typeface="Arial" panose="020B0604020202020204" pitchFamily="34" charset="0"/>
              </a:rPr>
              <a:t> Become part of identity</a:t>
            </a:r>
            <a:endParaRPr dirty="0">
              <a:solidFill>
                <a:schemeClr val="tx1"/>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The role of brands</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21507" name="Content Placeholder 2"/>
          <p:cNvSpPr>
            <a:spLocks noGrp="1"/>
          </p:cNvSpPr>
          <p:nvPr>
            <p:ph idx="1"/>
          </p:nvPr>
        </p:nvSpPr>
        <p:spPr>
          <a:xfrm>
            <a:off x="457200" y="1600200"/>
            <a:ext cx="8229600" cy="609600"/>
          </a:xfrm>
          <a:ln/>
        </p:spPr>
        <p:txBody>
          <a:bodyPr vert="horz" wrap="square" lIns="91440" tIns="45720" rIns="91440" bIns="45720" anchor="t" anchorCtr="0"/>
          <a:p>
            <a:r>
              <a:rPr dirty="0"/>
              <a:t>Brands</a:t>
            </a:r>
            <a:r>
              <a:rPr lang="en-US" altLang="en-US" dirty="0"/>
              <a:t>’</a:t>
            </a:r>
            <a:r>
              <a:rPr dirty="0"/>
              <a:t> role for firms</a:t>
            </a:r>
            <a:endParaRPr dirty="0"/>
          </a:p>
        </p:txBody>
      </p:sp>
      <p:sp>
        <p:nvSpPr>
          <p:cNvPr id="21508" name="AutoShape 3"/>
          <p:cNvSpPr/>
          <p:nvPr/>
        </p:nvSpPr>
        <p:spPr>
          <a:xfrm>
            <a:off x="609600" y="2743200"/>
            <a:ext cx="7772400" cy="3048000"/>
          </a:xfrm>
          <a:prstGeom prst="roundRect">
            <a:avLst>
              <a:gd name="adj" fmla="val 16667"/>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A63055"/>
              </a:buClr>
              <a:buChar char="•"/>
              <a:defRPr sz="3200">
                <a:solidFill>
                  <a:srgbClr val="000000"/>
                </a:solidFill>
                <a:latin typeface="Avenir Black"/>
                <a:ea typeface="MS PGothic" panose="020B0600070205080204" pitchFamily="34" charset="-128"/>
                <a:cs typeface="Avenir Black"/>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800">
                <a:solidFill>
                  <a:srgbClr val="1380AA"/>
                </a:solidFill>
                <a:latin typeface="Arial" panose="020B0604020202020204"/>
                <a:ea typeface="MS PGothic" panose="020B0600070205080204" pitchFamily="34" charset="-128"/>
                <a:cs typeface="Arial" panose="020B0604020202020204"/>
              </a:defRPr>
            </a:lvl2pPr>
            <a:lvl3pPr marL="1143000" indent="-228600" algn="l" rtl="0" eaLnBrk="0" fontAlgn="base" hangingPunct="0">
              <a:spcBef>
                <a:spcPct val="20000"/>
              </a:spcBef>
              <a:spcAft>
                <a:spcPct val="0"/>
              </a:spcAft>
              <a:buClr>
                <a:schemeClr val="tx1"/>
              </a:buClr>
              <a:buChar char="•"/>
              <a:defRPr sz="2400">
                <a:solidFill>
                  <a:schemeClr val="tx1"/>
                </a:solidFill>
                <a:latin typeface="Avenir Black"/>
                <a:ea typeface="MS PGothic" panose="020B0600070205080204" pitchFamily="34" charset="-128"/>
                <a:cs typeface="Avenir Black"/>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5pPr>
          </a:lstStyle>
          <a:p>
            <a:pPr marL="862330" lvl="1" indent="0" eaLnBrk="1" hangingPunct="1">
              <a:spcBef>
                <a:spcPct val="0"/>
              </a:spcBef>
              <a:buClrTx/>
              <a:buFont typeface="Wingdings" panose="05000000000000000000" pitchFamily="2" charset="2"/>
              <a:buChar char="ü"/>
            </a:pPr>
            <a:r>
              <a:rPr sz="3200" dirty="0">
                <a:solidFill>
                  <a:schemeClr val="tx1"/>
                </a:solidFill>
              </a:rPr>
              <a:t> Simplify product handling</a:t>
            </a:r>
            <a:endParaRPr sz="3200" dirty="0">
              <a:solidFill>
                <a:schemeClr val="tx1"/>
              </a:solidFill>
            </a:endParaRPr>
          </a:p>
          <a:p>
            <a:pPr marL="862330" lvl="1" indent="0" eaLnBrk="1" hangingPunct="1">
              <a:spcBef>
                <a:spcPct val="0"/>
              </a:spcBef>
              <a:buClrTx/>
              <a:buFont typeface="Wingdings" panose="05000000000000000000" pitchFamily="2" charset="2"/>
              <a:buChar char="ü"/>
            </a:pPr>
            <a:r>
              <a:rPr sz="3200" dirty="0">
                <a:solidFill>
                  <a:schemeClr val="tx1"/>
                </a:solidFill>
              </a:rPr>
              <a:t> Organize inventory &amp; accounting</a:t>
            </a:r>
            <a:endParaRPr sz="3200" dirty="0">
              <a:solidFill>
                <a:schemeClr val="tx1"/>
              </a:solidFill>
            </a:endParaRPr>
          </a:p>
          <a:p>
            <a:pPr marL="862330" lvl="0" indent="0" eaLnBrk="1" hangingPunct="1">
              <a:spcBef>
                <a:spcPct val="0"/>
              </a:spcBef>
              <a:buClrTx/>
              <a:buFont typeface="Wingdings" panose="05000000000000000000" pitchFamily="2" charset="2"/>
              <a:buChar char="ü"/>
            </a:pPr>
            <a:r>
              <a:rPr dirty="0">
                <a:solidFill>
                  <a:schemeClr val="tx1"/>
                </a:solidFill>
                <a:latin typeface="Arial" panose="020B0604020202020204" pitchFamily="34" charset="0"/>
              </a:rPr>
              <a:t> Offer legal protection</a:t>
            </a:r>
            <a:endParaRPr dirty="0">
              <a:solidFill>
                <a:schemeClr val="tx1"/>
              </a:solidFill>
              <a:latin typeface="Arial" panose="020B0604020202020204" pitchFamily="34" charset="0"/>
            </a:endParaRPr>
          </a:p>
          <a:p>
            <a:pPr marL="862330" lvl="0" indent="0" eaLnBrk="1" hangingPunct="1">
              <a:spcBef>
                <a:spcPct val="0"/>
              </a:spcBef>
              <a:buClrTx/>
              <a:buFont typeface="Wingdings" panose="05000000000000000000" pitchFamily="2" charset="2"/>
              <a:buChar char="ü"/>
            </a:pPr>
            <a:r>
              <a:rPr dirty="0">
                <a:solidFill>
                  <a:schemeClr val="tx1"/>
                </a:solidFill>
                <a:latin typeface="Arial" panose="020B0604020202020204" pitchFamily="34" charset="0"/>
              </a:rPr>
              <a:t> Create brand loyalty</a:t>
            </a:r>
            <a:endParaRPr dirty="0">
              <a:solidFill>
                <a:schemeClr val="tx1"/>
              </a:solidFill>
              <a:latin typeface="Arial" panose="020B0604020202020204" pitchFamily="34" charset="0"/>
            </a:endParaRPr>
          </a:p>
          <a:p>
            <a:pPr marL="862330" lvl="0" indent="0" eaLnBrk="1" hangingPunct="1">
              <a:spcBef>
                <a:spcPct val="0"/>
              </a:spcBef>
              <a:buClrTx/>
              <a:buFont typeface="Wingdings" panose="05000000000000000000" pitchFamily="2" charset="2"/>
              <a:buChar char="ü"/>
            </a:pPr>
            <a:r>
              <a:rPr dirty="0">
                <a:solidFill>
                  <a:schemeClr val="tx1"/>
                </a:solidFill>
                <a:latin typeface="Arial" panose="020B0604020202020204" pitchFamily="34" charset="0"/>
              </a:rPr>
              <a:t> Secure competitive advantage</a:t>
            </a:r>
            <a:endParaRPr dirty="0">
              <a:solidFill>
                <a:schemeClr val="tx1"/>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The Scope of Branding</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23555" name="Content Placeholder 2"/>
          <p:cNvSpPr>
            <a:spLocks noGrp="1"/>
          </p:cNvSpPr>
          <p:nvPr>
            <p:ph idx="1"/>
          </p:nvPr>
        </p:nvSpPr>
        <p:spPr>
          <a:xfrm>
            <a:off x="457200" y="1600200"/>
            <a:ext cx="3962400" cy="4525963"/>
          </a:xfrm>
          <a:ln/>
        </p:spPr>
        <p:txBody>
          <a:bodyPr vert="horz" wrap="square" lIns="91440" tIns="45720" rIns="91440" bIns="45720" anchor="t" anchorCtr="0"/>
          <a:p>
            <a:r>
              <a:rPr dirty="0"/>
              <a:t>Branding</a:t>
            </a:r>
            <a:endParaRPr dirty="0"/>
          </a:p>
          <a:p>
            <a:pPr lvl="1"/>
            <a:r>
              <a:rPr dirty="0"/>
              <a:t>The process of endowing products and services with the power of a brand</a:t>
            </a:r>
            <a:endParaRPr dirty="0"/>
          </a:p>
        </p:txBody>
      </p:sp>
      <p:pic>
        <p:nvPicPr>
          <p:cNvPr id="23556" name="Picture 3"/>
          <p:cNvPicPr>
            <a:picLocks noChangeAspect="1"/>
          </p:cNvPicPr>
          <p:nvPr/>
        </p:nvPicPr>
        <p:blipFill>
          <a:blip r:embed="rId1"/>
          <a:stretch>
            <a:fillRect/>
          </a:stretch>
        </p:blipFill>
        <p:spPr>
          <a:xfrm>
            <a:off x="4876800" y="1600200"/>
            <a:ext cx="4038600" cy="4625975"/>
          </a:xfrm>
          <a:prstGeom prst="rect">
            <a:avLst/>
          </a:prstGeom>
          <a:noFill/>
          <a:ln w="9525">
            <a:noFill/>
          </a:ln>
        </p:spPr>
      </p:pic>
      <p:pic>
        <p:nvPicPr>
          <p:cNvPr id="23557" name="Picture 5"/>
          <p:cNvPicPr>
            <a:picLocks noChangeAspect="1"/>
          </p:cNvPicPr>
          <p:nvPr/>
        </p:nvPicPr>
        <p:blipFill>
          <a:blip r:embed="rId2"/>
          <a:stretch>
            <a:fillRect/>
          </a:stretch>
        </p:blipFill>
        <p:spPr>
          <a:xfrm>
            <a:off x="228600" y="5783263"/>
            <a:ext cx="823913" cy="9842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Defining Brand Equity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25603" name="Content Placeholder 2"/>
          <p:cNvSpPr>
            <a:spLocks noGrp="1"/>
          </p:cNvSpPr>
          <p:nvPr>
            <p:ph idx="1"/>
          </p:nvPr>
        </p:nvSpPr>
        <p:spPr>
          <a:xfrm>
            <a:off x="457200" y="1371600"/>
            <a:ext cx="8229600" cy="1600200"/>
          </a:xfrm>
          <a:ln/>
        </p:spPr>
        <p:txBody>
          <a:bodyPr vert="horz" wrap="square" lIns="91440" tIns="45720" rIns="91440" bIns="45720" anchor="t" anchorCtr="0"/>
          <a:p>
            <a:r>
              <a:rPr dirty="0"/>
              <a:t>Brand equity</a:t>
            </a:r>
            <a:endParaRPr dirty="0"/>
          </a:p>
          <a:p>
            <a:pPr lvl="1"/>
            <a:r>
              <a:rPr dirty="0"/>
              <a:t>Added value endowed to products with consumers</a:t>
            </a:r>
            <a:endParaRPr dirty="0"/>
          </a:p>
        </p:txBody>
      </p:sp>
      <p:pic>
        <p:nvPicPr>
          <p:cNvPr id="25604" name="Picture 3"/>
          <p:cNvPicPr>
            <a:picLocks noChangeAspect="1"/>
          </p:cNvPicPr>
          <p:nvPr/>
        </p:nvPicPr>
        <p:blipFill>
          <a:blip r:embed="rId1"/>
          <a:stretch>
            <a:fillRect/>
          </a:stretch>
        </p:blipFill>
        <p:spPr>
          <a:xfrm>
            <a:off x="457200" y="2971800"/>
            <a:ext cx="8229600" cy="32766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dirty="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Defining Brand Equity</a:t>
            </a:r>
            <a:endParaRPr kumimoji="0" lang="en-US" sz="4400" b="0" i="0" u="none" strike="noStrike" kern="0" cap="none" spc="0" normalizeH="0" baseline="0" noProof="0" dirty="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27651" name="Content Placeholder 2"/>
          <p:cNvSpPr>
            <a:spLocks noGrp="1"/>
          </p:cNvSpPr>
          <p:nvPr>
            <p:ph idx="1"/>
          </p:nvPr>
        </p:nvSpPr>
        <p:spPr>
          <a:ln/>
        </p:spPr>
        <p:txBody>
          <a:bodyPr vert="horz" wrap="square" lIns="91440" tIns="45720" rIns="91440" bIns="45720" anchor="t" anchorCtr="0"/>
          <a:p>
            <a:r>
              <a:rPr dirty="0"/>
              <a:t>Customer-based brand equity</a:t>
            </a:r>
            <a:endParaRPr dirty="0"/>
          </a:p>
          <a:p>
            <a:pPr lvl="1"/>
            <a:r>
              <a:rPr dirty="0"/>
              <a:t>The differential effect brand knowledge has on consumer response to the marketing of that brand</a:t>
            </a:r>
            <a:endParaRPr dirty="0"/>
          </a:p>
        </p:txBody>
      </p:sp>
      <p:sp>
        <p:nvSpPr>
          <p:cNvPr id="27652" name="AutoShape 3"/>
          <p:cNvSpPr/>
          <p:nvPr/>
        </p:nvSpPr>
        <p:spPr>
          <a:xfrm>
            <a:off x="609600" y="3962400"/>
            <a:ext cx="7772400" cy="1600200"/>
          </a:xfrm>
          <a:prstGeom prst="roundRect">
            <a:avLst>
              <a:gd name="adj" fmla="val 16667"/>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A63055"/>
              </a:buClr>
              <a:buChar char="•"/>
              <a:defRPr sz="3200">
                <a:solidFill>
                  <a:srgbClr val="000000"/>
                </a:solidFill>
                <a:latin typeface="Avenir Black"/>
                <a:ea typeface="MS PGothic" panose="020B0600070205080204" pitchFamily="34" charset="-128"/>
                <a:cs typeface="Avenir Black"/>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800">
                <a:solidFill>
                  <a:srgbClr val="1380AA"/>
                </a:solidFill>
                <a:latin typeface="Arial" panose="020B0604020202020204"/>
                <a:ea typeface="MS PGothic" panose="020B0600070205080204" pitchFamily="34" charset="-128"/>
                <a:cs typeface="Arial" panose="020B0604020202020204"/>
              </a:defRPr>
            </a:lvl2pPr>
            <a:lvl3pPr marL="1143000" indent="-228600" algn="l" rtl="0" eaLnBrk="0" fontAlgn="base" hangingPunct="0">
              <a:spcBef>
                <a:spcPct val="20000"/>
              </a:spcBef>
              <a:spcAft>
                <a:spcPct val="0"/>
              </a:spcAft>
              <a:buClr>
                <a:schemeClr val="tx1"/>
              </a:buClr>
              <a:buChar char="•"/>
              <a:defRPr sz="2400">
                <a:solidFill>
                  <a:schemeClr val="tx1"/>
                </a:solidFill>
                <a:latin typeface="Avenir Black"/>
                <a:ea typeface="MS PGothic" panose="020B0600070205080204" pitchFamily="34" charset="-128"/>
                <a:cs typeface="Avenir Black"/>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Avenir Black"/>
                <a:ea typeface="Avenir Black" pitchFamily="-84" charset="0"/>
                <a:cs typeface="Avenir Black"/>
              </a:defRPr>
            </a:lvl5pPr>
          </a:lstStyle>
          <a:p>
            <a:pPr marL="862330" lvl="1" indent="0" eaLnBrk="1" hangingPunct="1">
              <a:spcBef>
                <a:spcPct val="0"/>
              </a:spcBef>
              <a:buClrTx/>
              <a:buFont typeface="Wingdings" panose="05000000000000000000" pitchFamily="2" charset="2"/>
              <a:buChar char="ü"/>
            </a:pPr>
            <a:r>
              <a:rPr sz="3200" dirty="0">
                <a:solidFill>
                  <a:schemeClr val="tx1"/>
                </a:solidFill>
              </a:rPr>
              <a:t> </a:t>
            </a:r>
            <a:r>
              <a:rPr dirty="0">
                <a:solidFill>
                  <a:schemeClr val="tx1"/>
                </a:solidFill>
              </a:rPr>
              <a:t>Differences in consumer response</a:t>
            </a:r>
            <a:endParaRPr dirty="0">
              <a:solidFill>
                <a:schemeClr val="tx1"/>
              </a:solidFill>
            </a:endParaRPr>
          </a:p>
          <a:p>
            <a:pPr marL="862330" lvl="1" indent="0" eaLnBrk="1" hangingPunct="1">
              <a:spcBef>
                <a:spcPct val="0"/>
              </a:spcBef>
              <a:buClrTx/>
              <a:buFont typeface="Wingdings" panose="05000000000000000000" pitchFamily="2" charset="2"/>
              <a:buChar char="ü"/>
            </a:pPr>
            <a:r>
              <a:rPr dirty="0">
                <a:solidFill>
                  <a:schemeClr val="tx1"/>
                </a:solidFill>
              </a:rPr>
              <a:t> Brand knowledge</a:t>
            </a:r>
            <a:endParaRPr dirty="0">
              <a:solidFill>
                <a:schemeClr val="tx1"/>
              </a:solidFill>
            </a:endParaRPr>
          </a:p>
          <a:p>
            <a:pPr marL="862330" lvl="0" indent="0" eaLnBrk="1" hangingPunct="1">
              <a:spcBef>
                <a:spcPct val="0"/>
              </a:spcBef>
              <a:buClrTx/>
              <a:buFont typeface="Wingdings" panose="05000000000000000000" pitchFamily="2" charset="2"/>
              <a:buChar char="ü"/>
            </a:pPr>
            <a:r>
              <a:rPr sz="2800" dirty="0">
                <a:solidFill>
                  <a:schemeClr val="tx1"/>
                </a:solidFill>
                <a:latin typeface="Arial" panose="020B0604020202020204" pitchFamily="34" charset="0"/>
              </a:rPr>
              <a:t> Perceptions, preferences, and behavior</a:t>
            </a:r>
            <a:endParaRPr sz="2800" dirty="0">
              <a:solidFill>
                <a:schemeClr val="tx1"/>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rPr>
              <a:t>Defining Brand Equity</a:t>
            </a:r>
            <a:endParaRPr kumimoji="0" lang="en-US" sz="4400" b="0" i="0" u="none" strike="noStrike" kern="0" cap="none" spc="0" normalizeH="0" baseline="0" noProof="0" smtClean="0">
              <a:ln>
                <a:noFill/>
              </a:ln>
              <a:solidFill>
                <a:srgbClr val="1380AA"/>
              </a:solidFill>
              <a:effectLst>
                <a:outerShdw blurRad="38100" dist="38100" dir="2700000" algn="tl">
                  <a:srgbClr val="C0C0C0"/>
                </a:outerShdw>
              </a:effectLst>
              <a:uLnTx/>
              <a:uFillTx/>
              <a:latin typeface="Bell MT" panose="02020503060305020303" pitchFamily="18" charset="0"/>
              <a:ea typeface="MS PGothic" panose="020B0600070205080204" pitchFamily="34" charset="-128"/>
              <a:cs typeface="Bell MT" panose="02020503060305020303"/>
            </a:endParaRPr>
          </a:p>
        </p:txBody>
      </p:sp>
      <p:sp>
        <p:nvSpPr>
          <p:cNvPr id="29699" name="Content Placeholder 2"/>
          <p:cNvSpPr>
            <a:spLocks noGrp="1"/>
          </p:cNvSpPr>
          <p:nvPr>
            <p:ph idx="1"/>
          </p:nvPr>
        </p:nvSpPr>
        <p:spPr>
          <a:ln/>
        </p:spPr>
        <p:txBody>
          <a:bodyPr vert="horz" wrap="square" lIns="91440" tIns="45720" rIns="91440" bIns="45720" anchor="t" anchorCtr="0"/>
          <a:p>
            <a:r>
              <a:rPr dirty="0"/>
              <a:t>Brand promise</a:t>
            </a:r>
            <a:endParaRPr dirty="0"/>
          </a:p>
          <a:p>
            <a:pPr lvl="1"/>
            <a:r>
              <a:rPr dirty="0"/>
              <a:t>The marketer</a:t>
            </a:r>
            <a:r>
              <a:rPr lang="en-US" altLang="en-US" dirty="0"/>
              <a:t>’</a:t>
            </a:r>
            <a:r>
              <a:rPr dirty="0"/>
              <a:t>s vision of what the brand must be and do for consumers</a:t>
            </a:r>
            <a:endParaRPr dirty="0"/>
          </a:p>
        </p:txBody>
      </p:sp>
      <p:pic>
        <p:nvPicPr>
          <p:cNvPr id="29700" name="Picture 3"/>
          <p:cNvPicPr>
            <a:picLocks noChangeAspect="1"/>
          </p:cNvPicPr>
          <p:nvPr/>
        </p:nvPicPr>
        <p:blipFill>
          <a:blip r:embed="rId1"/>
          <a:stretch>
            <a:fillRect/>
          </a:stretch>
        </p:blipFill>
        <p:spPr>
          <a:xfrm>
            <a:off x="457200" y="3276600"/>
            <a:ext cx="8229600" cy="2947988"/>
          </a:xfrm>
          <a:prstGeom prst="rect">
            <a:avLst/>
          </a:prstGeom>
          <a:noFill/>
          <a:ln w="9525">
            <a:noFill/>
          </a:ln>
        </p:spPr>
      </p:pic>
    </p:spTree>
  </p:cSld>
  <p:clrMapOvr>
    <a:masterClrMapping/>
  </p:clrMapOvr>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3762</Words>
  <Application>WPS Presentation</Application>
  <PresentationFormat>On-screen Show (4:3)</PresentationFormat>
  <Paragraphs>231</Paragraphs>
  <Slides>33</Slides>
  <Notes>30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SimSun</vt:lpstr>
      <vt:lpstr>Wingdings</vt:lpstr>
      <vt:lpstr>MS PGothic</vt:lpstr>
      <vt:lpstr>Bell MT</vt:lpstr>
      <vt:lpstr>Avenir Black</vt:lpstr>
      <vt:lpstr>Segoe Print</vt:lpstr>
      <vt:lpstr>Bell MT</vt:lpstr>
      <vt:lpstr>Avenir Black</vt:lpstr>
      <vt:lpstr>Arial</vt:lpstr>
      <vt:lpstr>Microsoft YaHei</vt:lpstr>
      <vt:lpstr>Arial Unicode MS</vt:lpstr>
      <vt:lpstr>Arial Narrow</vt:lpstr>
      <vt:lpstr>Business Cooperate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Shippensburg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Consumers Rule</dc:title>
  <dc:creator>mkcool</dc:creator>
  <cp:lastModifiedBy>Magister Manajemen</cp:lastModifiedBy>
  <cp:revision>1998</cp:revision>
  <dcterms:created xsi:type="dcterms:W3CDTF">2005-09-08T00:53:29Z</dcterms:created>
  <dcterms:modified xsi:type="dcterms:W3CDTF">2024-01-17T08:52:03Z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F147B9EA2C8642BF94B7850EE64BF6E0_13</vt:lpwstr>
  </property>
  <property fmtid="{D5CDD505-2E9C-101B-9397-08002B2CF9AE}" pid="3" name="KSOProductBuildVer">
    <vt:lpwstr>1033-12.2.0.13412</vt:lpwstr>
  </property>
</Properties>
</file>